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33"/>
  </p:notesMasterIdLst>
  <p:sldIdLst>
    <p:sldId id="256" r:id="rId3"/>
    <p:sldId id="257" r:id="rId4"/>
    <p:sldId id="288" r:id="rId5"/>
    <p:sldId id="259" r:id="rId6"/>
    <p:sldId id="260" r:id="rId7"/>
    <p:sldId id="261" r:id="rId8"/>
    <p:sldId id="262" r:id="rId9"/>
    <p:sldId id="263" r:id="rId10"/>
    <p:sldId id="28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92" r:id="rId22"/>
    <p:sldId id="290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embeddedFontLst>
    <p:embeddedFont>
      <p:font typeface="IBM Plex Sans KR" panose="020B0503050203000203" pitchFamily="34" charset="-127"/>
      <p:regular r:id="rId34"/>
      <p:bold r:id="rId35"/>
    </p:embeddedFont>
    <p:embeddedFont>
      <p:font typeface="IBM Plex Sans KR Medium" panose="020B0603050203000203" pitchFamily="34" charset="-127"/>
      <p:regular r:id="rId36"/>
      <p:bold r:id="rId37"/>
    </p:embeddedFont>
    <p:embeddedFont>
      <p:font typeface="IBM Plex Sans KR SemiBold" panose="020B0703050203000203" pitchFamily="34" charset="-127"/>
      <p:regular r:id="rId38"/>
      <p:bold r:id="rId39"/>
    </p:embeddedFont>
    <p:embeddedFont>
      <p:font typeface="IBM Plex Serif Medium" panose="020F0502020204030204" pitchFamily="34" charset="0"/>
      <p:regular r:id="rId40"/>
      <p:italic r:id="rId41"/>
    </p:embeddedFont>
    <p:embeddedFont>
      <p:font typeface="Malgun Gothic" panose="020B0503020000020004" pitchFamily="34" charset="-127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7EB"/>
    <a:srgbClr val="D3D6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1237D4-B945-439A-94DC-1D260B753692}">
  <a:tblStyle styleId="{E31237D4-B945-439A-94DC-1D260B75369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78FB11-F764-4CA2-AE0C-48FF11B233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7"/>
  </p:normalViewPr>
  <p:slideViewPr>
    <p:cSldViewPr snapToGrid="0">
      <p:cViewPr varScale="1">
        <p:scale>
          <a:sx n="102" d="100"/>
          <a:sy n="102" d="100"/>
        </p:scale>
        <p:origin x="8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abaf28e98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700" dirty="0"/>
          </a:p>
        </p:txBody>
      </p:sp>
      <p:sp>
        <p:nvSpPr>
          <p:cNvPr id="171" name="Google Shape;171;g25abaf28e98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43de48d48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3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고쳐질 필요 있다</a:t>
            </a:r>
            <a:r>
              <a:rPr lang="en-US" altLang="ko-KR" sz="13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PPO</a:t>
            </a:r>
            <a:r>
              <a:rPr lang="ko-KR" altLang="en-US" sz="13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는 실험 단계에 넣기</a:t>
            </a:r>
            <a:r>
              <a:rPr lang="en-US" altLang="ko-KR" sz="13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! </a:t>
            </a:r>
            <a:r>
              <a:rPr lang="ko-KR" altLang="en-US" sz="13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이거보다는 조금 </a:t>
            </a:r>
            <a:r>
              <a:rPr lang="ko-KR" altLang="en-US" sz="1300" dirty="0" err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하이레벨에서</a:t>
            </a:r>
            <a:r>
              <a:rPr lang="ko-KR" altLang="en-US" sz="13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공정 내에서 결정하고 있는 건 소자 투입이고 중간 모델 투입은 룰 베이스로 </a:t>
            </a:r>
            <a:r>
              <a:rPr lang="ko-KR" altLang="en-US" sz="1300" dirty="0" err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갈거다</a:t>
            </a:r>
            <a:r>
              <a:rPr lang="en-US" altLang="ko-KR" sz="13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</a:t>
            </a:r>
            <a:r>
              <a:rPr lang="ko-KR" altLang="en-US" sz="13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이걸 설명</a:t>
            </a:r>
            <a:endParaRPr lang="en-US" altLang="ko-KR" sz="1300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3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문제상황을 제대로 설명</a:t>
            </a:r>
            <a:r>
              <a:rPr lang="en-US" altLang="ko-KR" sz="13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!</a:t>
            </a:r>
            <a:endParaRPr sz="1300" dirty="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20" name="Google Shape;420;g243de48d48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43de48d48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예시를 가지고 설명</a:t>
            </a:r>
            <a:endParaRPr dirty="0"/>
          </a:p>
        </p:txBody>
      </p:sp>
      <p:sp>
        <p:nvSpPr>
          <p:cNvPr id="449" name="Google Shape;449;g243de48d48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3de48d485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측정가능한 건 모두 측정 </a:t>
            </a:r>
            <a:r>
              <a:rPr lang="ko-KR" altLang="en-US" sz="1400" dirty="0" err="1">
                <a:solidFill>
                  <a:schemeClr val="dk1"/>
                </a:solidFill>
              </a:rPr>
              <a:t>셋업시간</a:t>
            </a:r>
            <a:r>
              <a:rPr lang="ko-KR" altLang="en-US" sz="1400" dirty="0">
                <a:solidFill>
                  <a:schemeClr val="dk1"/>
                </a:solidFill>
              </a:rPr>
              <a:t> 모델 체인지 시간 </a:t>
            </a:r>
            <a:br>
              <a:rPr lang="ko-KR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471" name="Google Shape;471;g243de48d48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43de48d48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간트 차트 색상 변경함</a:t>
            </a:r>
            <a:endParaRPr/>
          </a:p>
        </p:txBody>
      </p:sp>
      <p:sp>
        <p:nvSpPr>
          <p:cNvPr id="485" name="Google Shape;485;g243de48d48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3de48d485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502" name="Google Shape;502;g243de48d485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43de48d485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59" name="Google Shape;559;g243de48d485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43de48d485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하단에 동그라미 블러리한거 해결하기</a:t>
            </a:r>
            <a:endParaRPr/>
          </a:p>
        </p:txBody>
      </p:sp>
      <p:sp>
        <p:nvSpPr>
          <p:cNvPr id="576" name="Google Shape;576;g243de48d485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43de48d485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0" name="Google Shape;590;g243de48d485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43de48d485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99" name="Google Shape;599;g243de48d485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45240a6064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640" name="Google Shape;640;g245240a6064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abaf28e98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g25abaf28e98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7efab1fb5a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6" name="Google Shape;646;g27efab1fb5a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7db9e5b10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7" name="Google Shape;637;g27db9e5b10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43de48d485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폰트 20, 15</a:t>
            </a:r>
            <a:endParaRPr/>
          </a:p>
        </p:txBody>
      </p:sp>
      <p:sp>
        <p:nvSpPr>
          <p:cNvPr id="738" name="Google Shape;738;g243de48d485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43de48d48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LCD와 OLED의 차이를 설명하기 위한 증착에 대한 설명을 하는게 좋아보인다. OLED에 증착과정이 생겨 기존의 방식으로는 풀 수 없다고 설명하는게 좋을 것 같다 </a:t>
            </a:r>
            <a:endParaRPr/>
          </a:p>
        </p:txBody>
      </p:sp>
      <p:sp>
        <p:nvSpPr>
          <p:cNvPr id="754" name="Google Shape;754;g243de48d48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3de48d485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이런 사진은 안 어울리나?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스케줄링 연구는 +,- 고민해봐야 할듯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-스케줄링 연구는 뭔가 더 명확히 와닿는 연구여야 할거 같아요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3" name="Google Shape;783;g243de48d485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43de48d485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강화학습 모델이랑 실제 OLED 공정에서의 용어 매치치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유기물 소자라는 말 대신 (OLED 픽셀이라는 용어를 사용해도 괜찮을지)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-OLED 용어가 왼쪽에 오고 강화학습이 오른쪽에 오는게 낫지 않나?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근데 또 뭐가 있지..?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9" name="Google Shape;799;g243de48d485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43de48d485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함축시킨 한 페이지 하나더 만들어서 따로</a:t>
            </a:r>
            <a:endParaRPr/>
          </a:p>
        </p:txBody>
      </p:sp>
      <p:sp>
        <p:nvSpPr>
          <p:cNvPr id="829" name="Google Shape;829;g243de48d485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43de48d485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흐름도 수정 요망</a:t>
            </a:r>
            <a:endParaRPr/>
          </a:p>
        </p:txBody>
      </p:sp>
      <p:sp>
        <p:nvSpPr>
          <p:cNvPr id="838" name="Google Shape;838;g243de48d485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43de48d485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흐름도 수정 요망</a:t>
            </a:r>
            <a:endParaRPr/>
          </a:p>
        </p:txBody>
      </p:sp>
      <p:sp>
        <p:nvSpPr>
          <p:cNvPr id="847" name="Google Shape;847;g243de48d485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43de48d485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856" name="Google Shape;856;g243de48d48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235cb75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g24235cb75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43de48d485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7" name="Google Shape;1087;g243de48d485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db9e5dc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7db9e5dc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db9e5dc1c_1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7db9e5dc1c_1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3de48d48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243de48d48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수리계획법 기반 엔진으로 수정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3de48d48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243de48d48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3de48d48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6" name="Google Shape;386;g243de48d48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3de48d48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09" name="Google Shape;409;g243de48d48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10829129" y="6614007"/>
            <a:ext cx="135966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F9EA91"/>
                </a:solidFill>
                <a:latin typeface="Arial"/>
                <a:ea typeface="Arial"/>
                <a:cs typeface="Arial"/>
                <a:sym typeface="Arial"/>
              </a:rPr>
              <a:t>인하대학교 IN-GPS사업단</a:t>
            </a:r>
            <a:endParaRPr sz="800" b="0" i="0" u="none" strike="noStrike" cap="none">
              <a:solidFill>
                <a:srgbClr val="F9EA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10829129" y="6614007"/>
            <a:ext cx="135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F9EA91"/>
                </a:solidFill>
                <a:latin typeface="Arial"/>
                <a:ea typeface="Arial"/>
                <a:cs typeface="Arial"/>
                <a:sym typeface="Arial"/>
              </a:rPr>
              <a:t>인하대학교 IN-GPS사업단</a:t>
            </a:r>
            <a:endParaRPr sz="800" b="0" i="0" u="none" strike="noStrike" cap="none">
              <a:solidFill>
                <a:srgbClr val="F9EA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/>
        </p:nvSpPr>
        <p:spPr>
          <a:xfrm>
            <a:off x="10829129" y="6475991"/>
            <a:ext cx="135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인하대학교 IN-GPS사업단</a:t>
            </a:r>
            <a:endParaRPr sz="800" b="0" i="0" u="none" strike="noStrike" cap="none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10829129" y="6614007"/>
            <a:ext cx="135966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474652"/>
                </a:solidFill>
                <a:latin typeface="Arial"/>
                <a:ea typeface="Arial"/>
                <a:cs typeface="Arial"/>
                <a:sym typeface="Arial"/>
              </a:rPr>
              <a:t>인하대학교 IN-GPS사업단</a:t>
            </a:r>
            <a:endParaRPr sz="800">
              <a:solidFill>
                <a:srgbClr val="4746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news.samsungdisplay.com/1033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/>
          <p:nvPr/>
        </p:nvSpPr>
        <p:spPr>
          <a:xfrm>
            <a:off x="-1" y="5777345"/>
            <a:ext cx="12192000" cy="108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858310" y="1198524"/>
            <a:ext cx="8475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강화학습 기반의 유기물 소자 투입 공정 최적화를 통한</a:t>
            </a:r>
            <a:endParaRPr sz="30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유기물 소자의 효율적 사용 및 생산 비용 절감</a:t>
            </a:r>
            <a:endParaRPr sz="14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175" name="Google Shape;175;p27"/>
          <p:cNvCxnSpPr/>
          <p:nvPr/>
        </p:nvCxnSpPr>
        <p:spPr>
          <a:xfrm rot="10800000" flipH="1">
            <a:off x="172720" y="671026"/>
            <a:ext cx="11666100" cy="7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" name="Google Shape;176;p27"/>
          <p:cNvCxnSpPr/>
          <p:nvPr/>
        </p:nvCxnSpPr>
        <p:spPr>
          <a:xfrm>
            <a:off x="3588169" y="2367607"/>
            <a:ext cx="498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7"/>
          <p:cNvSpPr txBox="1"/>
          <p:nvPr/>
        </p:nvSpPr>
        <p:spPr>
          <a:xfrm>
            <a:off x="5530598" y="2682773"/>
            <a:ext cx="132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DSRL</a:t>
            </a:r>
            <a:endParaRPr sz="36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956" y="5955395"/>
            <a:ext cx="2548213" cy="78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2044" y="5838882"/>
            <a:ext cx="2467910" cy="90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03828" y="5926975"/>
            <a:ext cx="2314297" cy="84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0" y="3661443"/>
            <a:ext cx="12192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지도교수 이현록(산업경영공학과)     산업체멘토 정재희(LG Display)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팀장 최인준(산업경영공학과)     팀원 황인근(산업경영공학과)     팀원 오민규(산업경영공학과)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팀원 김가은(산업경영공학과)     팀원 이정은(산업경영공학과)      팀원 하다은(산업경영공학과)</a:t>
            </a:r>
            <a:endParaRPr sz="14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9194767" y="66680"/>
            <a:ext cx="281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F9EA9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현장연계 미래선도인재양성 지원사업 </a:t>
            </a:r>
            <a:endParaRPr sz="1200" b="0" i="0" u="none" strike="noStrike" cap="none">
              <a:solidFill>
                <a:srgbClr val="F9EA9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F9EA9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인하대학교 IN-GPS사업단 </a:t>
            </a:r>
            <a:endParaRPr sz="1200" b="0" i="0" u="none" strike="noStrike" cap="none">
              <a:solidFill>
                <a:srgbClr val="F9EA9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F9EA9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2023 워크숍</a:t>
            </a:r>
            <a:endParaRPr sz="1200">
              <a:solidFill>
                <a:srgbClr val="F9EA9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/>
          <p:nvPr/>
        </p:nvSpPr>
        <p:spPr>
          <a:xfrm>
            <a:off x="132080" y="117305"/>
            <a:ext cx="7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1, </a:t>
            </a:r>
            <a:endParaRPr sz="14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220528" y="345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02. 강화학습 모델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3800775" y="453600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6"/>
          <p:cNvSpPr txBox="1"/>
          <p:nvPr/>
        </p:nvSpPr>
        <p:spPr>
          <a:xfrm>
            <a:off x="9409500" y="858975"/>
            <a:ext cx="2782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*PPO Algorithm </a:t>
            </a:r>
            <a:endParaRPr sz="1600" b="1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 </a:t>
            </a:r>
            <a:r>
              <a:rPr lang="ko-KR" sz="1400" b="0" i="0" u="none" strike="noStrike" cap="none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Step 단위로 학습데이터를</a:t>
            </a:r>
            <a:endParaRPr sz="1400" b="0" i="0" u="none" strike="noStrike" cap="none">
              <a:solidFill>
                <a:srgbClr val="212529"/>
              </a:solidFill>
              <a:highlight>
                <a:schemeClr val="lt1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212529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만들어 학습하는 방식</a:t>
            </a:r>
            <a:endParaRPr sz="18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3800775" y="453600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0" i="0" u="none" strike="noStrike" cap="none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MDP </a:t>
            </a:r>
            <a:r>
              <a:rPr lang="ko-KR" sz="2200" b="0" i="0" u="none" strike="noStrike" cap="none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 설명</a:t>
            </a:r>
            <a:endParaRPr sz="2200" b="0" i="0" u="none" strike="noStrike" cap="none" dirty="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205739" y="3120188"/>
            <a:ext cx="3248400" cy="153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AutoNum type="arabicPeriod"/>
            </a:pPr>
            <a:r>
              <a:rPr lang="ko-KR" sz="1600" b="0" i="0" u="none" strike="noStrike" cap="none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필요한 mol 양</a:t>
            </a:r>
            <a:endParaRPr sz="1600" b="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AutoNum type="arabicPeriod"/>
            </a:pPr>
            <a:r>
              <a:rPr lang="ko-KR" sz="1600" b="0" i="0" u="none" strike="noStrike" cap="none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mol 종류 ∈{mol_1,2,3,4}</a:t>
            </a:r>
            <a:endParaRPr sz="1600" b="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AutoNum type="arabicPeriod"/>
            </a:pPr>
            <a:r>
              <a:rPr lang="ko-KR" sz="1600" b="0" i="0" u="none" strike="noStrike" cap="none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소자 종류와 잔량 ∈{A, B}</a:t>
            </a:r>
            <a:endParaRPr sz="1600" b="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AutoNum type="arabicPeriod"/>
            </a:pPr>
            <a:r>
              <a:rPr lang="ko-KR" sz="1600" b="0" i="0" u="none" strike="noStrike" cap="none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현재 시간</a:t>
            </a:r>
            <a:endParaRPr sz="1600" b="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9721086" y="3341597"/>
            <a:ext cx="1884300" cy="1093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KR Medium"/>
              <a:buAutoNum type="arabicPeriod"/>
            </a:pPr>
            <a:r>
              <a:rPr lang="ko-KR" sz="16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A set-up</a:t>
            </a:r>
            <a:endParaRPr sz="16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KR Medium"/>
              <a:buAutoNum type="arabicPeriod"/>
            </a:pPr>
            <a:r>
              <a:rPr lang="ko-KR" sz="16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 set-up</a:t>
            </a:r>
            <a:endParaRPr sz="16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KR Medium"/>
              <a:buAutoNum type="arabicPeriod"/>
            </a:pPr>
            <a:r>
              <a:rPr lang="ko-KR" sz="16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Not set-up</a:t>
            </a:r>
            <a:endParaRPr sz="16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6762079" y="4996826"/>
            <a:ext cx="2262600" cy="1256400"/>
          </a:xfrm>
          <a:prstGeom prst="roundRect">
            <a:avLst>
              <a:gd name="adj" fmla="val 16667"/>
            </a:avLst>
          </a:prstGeom>
          <a:solidFill>
            <a:srgbClr val="005289">
              <a:alpha val="2549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Environment</a:t>
            </a:r>
            <a:endParaRPr sz="2400" b="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4286768" y="3253497"/>
            <a:ext cx="2489700" cy="125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KR Medium"/>
              <a:buAutoNum type="arabicPeriod"/>
            </a:pPr>
            <a:r>
              <a:rPr lang="ko-KR" sz="16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소자 폐기 패널티</a:t>
            </a:r>
            <a:endParaRPr sz="16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KR Medium"/>
              <a:buAutoNum type="arabicPeriod"/>
            </a:pPr>
            <a:r>
              <a:rPr lang="ko-KR" sz="16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납기일 초과 패널티</a:t>
            </a:r>
            <a:endParaRPr sz="16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KR Medium"/>
              <a:buAutoNum type="arabicPeriod"/>
            </a:pPr>
            <a:r>
              <a:rPr lang="ko-KR" sz="16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소자 투입 보상</a:t>
            </a:r>
            <a:endParaRPr sz="16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10151122" y="2806357"/>
            <a:ext cx="10242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Action</a:t>
            </a:r>
            <a:endParaRPr sz="2000" b="0" i="0" u="none" strike="noStrike" cap="none">
              <a:solidFill>
                <a:srgbClr val="43434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33" name="Google Shape;433;p36"/>
          <p:cNvSpPr txBox="1"/>
          <p:nvPr/>
        </p:nvSpPr>
        <p:spPr>
          <a:xfrm>
            <a:off x="1317838" y="2586677"/>
            <a:ext cx="10242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State</a:t>
            </a:r>
            <a:endParaRPr sz="2000" b="0" i="0" u="none" strike="noStrike" cap="none">
              <a:solidFill>
                <a:srgbClr val="43434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4947069" y="2718962"/>
            <a:ext cx="11691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Reward</a:t>
            </a:r>
            <a:endParaRPr sz="2000" b="0" i="0" u="none" strike="noStrike" cap="none">
              <a:solidFill>
                <a:srgbClr val="43434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grpSp>
        <p:nvGrpSpPr>
          <p:cNvPr id="435" name="Google Shape;435;p36"/>
          <p:cNvGrpSpPr/>
          <p:nvPr/>
        </p:nvGrpSpPr>
        <p:grpSpPr>
          <a:xfrm>
            <a:off x="4048328" y="2324409"/>
            <a:ext cx="3102533" cy="3114588"/>
            <a:chOff x="4048715" y="2189205"/>
            <a:chExt cx="3102533" cy="3515336"/>
          </a:xfrm>
        </p:grpSpPr>
        <p:cxnSp>
          <p:nvCxnSpPr>
            <p:cNvPr id="436" name="Google Shape;436;p36"/>
            <p:cNvCxnSpPr/>
            <p:nvPr/>
          </p:nvCxnSpPr>
          <p:spPr>
            <a:xfrm>
              <a:off x="4057348" y="2193178"/>
              <a:ext cx="309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7" name="Google Shape;437;p36"/>
            <p:cNvCxnSpPr/>
            <p:nvPr/>
          </p:nvCxnSpPr>
          <p:spPr>
            <a:xfrm rot="10800000" flipH="1">
              <a:off x="4048715" y="5695241"/>
              <a:ext cx="2709900" cy="93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36"/>
            <p:cNvCxnSpPr/>
            <p:nvPr/>
          </p:nvCxnSpPr>
          <p:spPr>
            <a:xfrm rot="10800000">
              <a:off x="4057347" y="2189205"/>
              <a:ext cx="0" cy="3506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39" name="Google Shape;439;p36"/>
          <p:cNvCxnSpPr/>
          <p:nvPr/>
        </p:nvCxnSpPr>
        <p:spPr>
          <a:xfrm>
            <a:off x="7151175" y="2118359"/>
            <a:ext cx="2364900" cy="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0" name="Google Shape;440;p36"/>
          <p:cNvCxnSpPr/>
          <p:nvPr/>
        </p:nvCxnSpPr>
        <p:spPr>
          <a:xfrm rot="10800000">
            <a:off x="9024687" y="5625015"/>
            <a:ext cx="4794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1" name="Google Shape;441;p36"/>
          <p:cNvCxnSpPr/>
          <p:nvPr/>
        </p:nvCxnSpPr>
        <p:spPr>
          <a:xfrm rot="10800000">
            <a:off x="9511429" y="2130909"/>
            <a:ext cx="0" cy="3497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Google Shape;442;p36"/>
          <p:cNvSpPr/>
          <p:nvPr/>
        </p:nvSpPr>
        <p:spPr>
          <a:xfrm>
            <a:off x="7151181" y="1571600"/>
            <a:ext cx="1484400" cy="1093800"/>
          </a:xfrm>
          <a:prstGeom prst="roundRect">
            <a:avLst>
              <a:gd name="adj" fmla="val 16667"/>
            </a:avLst>
          </a:prstGeom>
          <a:solidFill>
            <a:srgbClr val="BDD2E0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Agent</a:t>
            </a:r>
            <a:endParaRPr sz="24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cxnSp>
        <p:nvCxnSpPr>
          <p:cNvPr id="444" name="Google Shape;444;p36"/>
          <p:cNvCxnSpPr/>
          <p:nvPr/>
        </p:nvCxnSpPr>
        <p:spPr>
          <a:xfrm>
            <a:off x="3699298" y="5867423"/>
            <a:ext cx="30651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36"/>
          <p:cNvCxnSpPr/>
          <p:nvPr/>
        </p:nvCxnSpPr>
        <p:spPr>
          <a:xfrm rot="10800000">
            <a:off x="3694446" y="1909572"/>
            <a:ext cx="0" cy="3948002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36"/>
          <p:cNvCxnSpPr/>
          <p:nvPr/>
        </p:nvCxnSpPr>
        <p:spPr>
          <a:xfrm>
            <a:off x="3699661" y="1915339"/>
            <a:ext cx="34512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/>
          <p:nvPr/>
        </p:nvSpPr>
        <p:spPr>
          <a:xfrm>
            <a:off x="3800775" y="453600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강화학습 기반의 </a:t>
            </a:r>
            <a:r>
              <a:rPr lang="ko-KR" altLang="en-US" sz="2200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</a:t>
            </a:r>
            <a:r>
              <a:rPr lang="ko-KR" sz="2200" b="0" i="0" u="none" strike="noStrike" cap="none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투입 </a:t>
            </a:r>
            <a:r>
              <a:rPr lang="ko-KR" sz="2200" b="0" i="0" u="none" strike="noStrike" cap="none" dirty="0" err="1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Rule</a:t>
            </a:r>
            <a:endParaRPr sz="2200" b="0" i="0" u="none" strike="noStrike" cap="none" dirty="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52" name="Google Shape;452;p37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220528" y="346848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02. 강화학습 모델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-8487" y="1382500"/>
            <a:ext cx="2088000" cy="1083900"/>
          </a:xfrm>
          <a:prstGeom prst="homePlate">
            <a:avLst>
              <a:gd name="adj" fmla="val 50000"/>
            </a:avLst>
          </a:prstGeom>
          <a:solidFill>
            <a:srgbClr val="223150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Rule 1</a:t>
            </a:r>
            <a:endParaRPr sz="24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55" name="Google Shape;455;p37"/>
          <p:cNvSpPr/>
          <p:nvPr/>
        </p:nvSpPr>
        <p:spPr>
          <a:xfrm>
            <a:off x="-8487" y="2775304"/>
            <a:ext cx="2088000" cy="1083900"/>
          </a:xfrm>
          <a:prstGeom prst="homePlate">
            <a:avLst>
              <a:gd name="adj" fmla="val 50000"/>
            </a:avLst>
          </a:prstGeom>
          <a:solidFill>
            <a:srgbClr val="223150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Rule 2</a:t>
            </a:r>
            <a:endParaRPr sz="24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56" name="Google Shape;456;p37"/>
          <p:cNvSpPr/>
          <p:nvPr/>
        </p:nvSpPr>
        <p:spPr>
          <a:xfrm>
            <a:off x="-8849" y="4168107"/>
            <a:ext cx="2088000" cy="1083900"/>
          </a:xfrm>
          <a:prstGeom prst="homePlate">
            <a:avLst>
              <a:gd name="adj" fmla="val 50000"/>
            </a:avLst>
          </a:prstGeom>
          <a:solidFill>
            <a:srgbClr val="2231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Rule 3</a:t>
            </a:r>
            <a:endParaRPr sz="24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2284558" y="1658902"/>
            <a:ext cx="9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EDD(Earliest Due Date) + LPT(Longest Processing Time)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2284558" y="3025432"/>
            <a:ext cx="990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EDD(Earliest Due Date) + SPT(Shortest Processing Time)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2284558" y="4444486"/>
            <a:ext cx="271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Rule 1 + 연속생산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37"/>
          <p:cNvGrpSpPr/>
          <p:nvPr/>
        </p:nvGrpSpPr>
        <p:grpSpPr>
          <a:xfrm>
            <a:off x="2079536" y="5775704"/>
            <a:ext cx="8870439" cy="615600"/>
            <a:chOff x="2357311" y="5811100"/>
            <a:chExt cx="8870439" cy="615600"/>
          </a:xfrm>
        </p:grpSpPr>
        <p:sp>
          <p:nvSpPr>
            <p:cNvPr id="461" name="Google Shape;461;p37"/>
            <p:cNvSpPr txBox="1"/>
            <p:nvPr/>
          </p:nvSpPr>
          <p:spPr>
            <a:xfrm>
              <a:off x="3822250" y="5811100"/>
              <a:ext cx="7405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0" i="0" u="none" strike="noStrike" cap="none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현업에서 사용하는 3가지 Rule 구성</a:t>
              </a:r>
              <a:endParaRPr sz="18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grpSp>
          <p:nvGrpSpPr>
            <p:cNvPr id="462" name="Google Shape;462;p37"/>
            <p:cNvGrpSpPr/>
            <p:nvPr/>
          </p:nvGrpSpPr>
          <p:grpSpPr>
            <a:xfrm>
              <a:off x="2357311" y="5834375"/>
              <a:ext cx="1247209" cy="554117"/>
              <a:chOff x="1752533" y="5694285"/>
              <a:chExt cx="1087177" cy="678566"/>
            </a:xfrm>
          </p:grpSpPr>
          <p:grpSp>
            <p:nvGrpSpPr>
              <p:cNvPr id="463" name="Google Shape;463;p37"/>
              <p:cNvGrpSpPr/>
              <p:nvPr/>
            </p:nvGrpSpPr>
            <p:grpSpPr>
              <a:xfrm rot="5400000">
                <a:off x="2140333" y="5673475"/>
                <a:ext cx="678566" cy="720187"/>
                <a:chOff x="2723600" y="4693900"/>
                <a:chExt cx="646500" cy="912900"/>
              </a:xfrm>
            </p:grpSpPr>
            <p:sp>
              <p:nvSpPr>
                <p:cNvPr id="464" name="Google Shape;464;p37"/>
                <p:cNvSpPr/>
                <p:nvPr/>
              </p:nvSpPr>
              <p:spPr>
                <a:xfrm rot="-5400000">
                  <a:off x="2819000" y="4598500"/>
                  <a:ext cx="455700" cy="64650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223150">
                    <a:alpha val="49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37"/>
                <p:cNvSpPr/>
                <p:nvPr/>
              </p:nvSpPr>
              <p:spPr>
                <a:xfrm rot="-5400000">
                  <a:off x="2819000" y="5055700"/>
                  <a:ext cx="455700" cy="64650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223150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6" name="Google Shape;466;p37"/>
              <p:cNvGrpSpPr/>
              <p:nvPr/>
            </p:nvGrpSpPr>
            <p:grpSpPr>
              <a:xfrm rot="5400000">
                <a:off x="1773343" y="5673475"/>
                <a:ext cx="678566" cy="720187"/>
                <a:chOff x="2723600" y="4693900"/>
                <a:chExt cx="646500" cy="912900"/>
              </a:xfrm>
            </p:grpSpPr>
            <p:sp>
              <p:nvSpPr>
                <p:cNvPr id="467" name="Google Shape;467;p37"/>
                <p:cNvSpPr/>
                <p:nvPr/>
              </p:nvSpPr>
              <p:spPr>
                <a:xfrm rot="-5400000">
                  <a:off x="2819000" y="4598500"/>
                  <a:ext cx="455700" cy="64650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223150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37"/>
                <p:cNvSpPr/>
                <p:nvPr/>
              </p:nvSpPr>
              <p:spPr>
                <a:xfrm rot="-5400000">
                  <a:off x="2819000" y="5055700"/>
                  <a:ext cx="455700" cy="64650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223150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210" y="3919175"/>
            <a:ext cx="4352275" cy="2823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38"/>
          <p:cNvGrpSpPr/>
          <p:nvPr/>
        </p:nvGrpSpPr>
        <p:grpSpPr>
          <a:xfrm>
            <a:off x="264885" y="1158340"/>
            <a:ext cx="4393600" cy="2704448"/>
            <a:chOff x="265575" y="1158340"/>
            <a:chExt cx="4393600" cy="2704448"/>
          </a:xfrm>
        </p:grpSpPr>
        <p:pic>
          <p:nvPicPr>
            <p:cNvPr id="475" name="Google Shape;475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575" y="1158340"/>
              <a:ext cx="4393600" cy="2704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38"/>
            <p:cNvSpPr txBox="1"/>
            <p:nvPr/>
          </p:nvSpPr>
          <p:spPr>
            <a:xfrm>
              <a:off x="2022850" y="1292250"/>
              <a:ext cx="2479800" cy="11082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22315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Total timesteps = 20,000</a:t>
              </a:r>
              <a:endParaRPr sz="15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평가 에피소드 횟수 = 10</a:t>
              </a:r>
              <a:endParaRPr sz="15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모델 평가 빈도 = 1,000</a:t>
              </a:r>
              <a:endParaRPr sz="15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학습 횟수 = 5</a:t>
              </a:r>
              <a:endParaRPr sz="1800" b="1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477" name="Google Shape;477;p38"/>
          <p:cNvSpPr/>
          <p:nvPr/>
        </p:nvSpPr>
        <p:spPr>
          <a:xfrm rot="5400000">
            <a:off x="2629247" y="2284100"/>
            <a:ext cx="278700" cy="1923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274F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8" name="Google Shape;478;p38"/>
          <p:cNvGraphicFramePr/>
          <p:nvPr>
            <p:extLst>
              <p:ext uri="{D42A27DB-BD31-4B8C-83A1-F6EECF244321}">
                <p14:modId xmlns:p14="http://schemas.microsoft.com/office/powerpoint/2010/main" val="433574481"/>
              </p:ext>
            </p:extLst>
          </p:nvPr>
        </p:nvGraphicFramePr>
        <p:xfrm>
          <a:off x="4902897" y="2119475"/>
          <a:ext cx="7080200" cy="3062100"/>
        </p:xfrm>
        <a:graphic>
          <a:graphicData uri="http://schemas.openxmlformats.org/drawingml/2006/table">
            <a:tbl>
              <a:tblPr>
                <a:noFill/>
                <a:tableStyleId>{E31237D4-B945-439A-94DC-1D260B753692}</a:tableStyleId>
              </a:tblPr>
              <a:tblGrid>
                <a:gridCol w="177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3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 Best Episode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3A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3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Rule 1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3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Rule 2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3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Rule 3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3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폐기량 (</a:t>
                      </a:r>
                      <a:r>
                        <a:rPr lang="en-US" altLang="ko-KR" sz="1800" u="none" strike="noStrike" cap="none" dirty="0" err="1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hr</a:t>
                      </a:r>
                      <a:r>
                        <a:rPr lang="ko-KR" sz="1800" u="none" strike="noStrike" cap="none" dirty="0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)</a:t>
                      </a:r>
                      <a:endParaRPr sz="1800" u="none" strike="noStrike" cap="none" dirty="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50.75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128.88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50.75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초과 건수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10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0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10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셋업 횟수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13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13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13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생산 </a:t>
                      </a:r>
                      <a:r>
                        <a:rPr lang="ko-KR" sz="1800" u="none" strike="noStrike" cap="none" dirty="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시간 (</a:t>
                      </a:r>
                      <a:r>
                        <a:rPr lang="en-US" altLang="ko-KR" sz="1800" u="none" strike="noStrike" cap="none" dirty="0" err="1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hr</a:t>
                      </a:r>
                      <a:r>
                        <a:rPr lang="ko-KR" sz="1800" u="none" strike="noStrike" cap="none" dirty="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)</a:t>
                      </a:r>
                      <a:endParaRPr sz="1800" u="none" strike="noStrike" cap="none" dirty="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2,042.4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2,035.2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2,035.2</a:t>
                      </a:r>
                      <a:endParaRPr sz="1800" u="none" strike="noStrike" cap="none" dirty="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9" name="Google Shape;479;p38"/>
          <p:cNvSpPr txBox="1"/>
          <p:nvPr/>
        </p:nvSpPr>
        <p:spPr>
          <a:xfrm>
            <a:off x="220528" y="346848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02. 강화학습 모델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80" name="Google Shape;480;p38"/>
          <p:cNvSpPr txBox="1"/>
          <p:nvPr/>
        </p:nvSpPr>
        <p:spPr>
          <a:xfrm>
            <a:off x="3800775" y="453600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학습 결과 </a:t>
            </a:r>
            <a:endParaRPr sz="22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481" name="Google Shape;481;p38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8"/>
          <p:cNvSpPr/>
          <p:nvPr/>
        </p:nvSpPr>
        <p:spPr>
          <a:xfrm>
            <a:off x="10213050" y="2629825"/>
            <a:ext cx="1770000" cy="2551800"/>
          </a:xfrm>
          <a:prstGeom prst="rect">
            <a:avLst/>
          </a:prstGeom>
          <a:noFill/>
          <a:ln w="38100" cap="flat" cmpd="sng">
            <a:solidFill>
              <a:srgbClr val="3274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/>
        </p:nvSpPr>
        <p:spPr>
          <a:xfrm>
            <a:off x="132080" y="117305"/>
            <a:ext cx="7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2, </a:t>
            </a:r>
            <a:endParaRPr sz="14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88" name="Google Shape;488;p39"/>
          <p:cNvSpPr txBox="1"/>
          <p:nvPr/>
        </p:nvSpPr>
        <p:spPr>
          <a:xfrm>
            <a:off x="220528" y="346037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02. 강화학습 모델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489" name="Google Shape;489;p39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9"/>
          <p:cNvSpPr txBox="1"/>
          <p:nvPr/>
        </p:nvSpPr>
        <p:spPr>
          <a:xfrm>
            <a:off x="3800775" y="444808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생산계획 출력</a:t>
            </a:r>
            <a:endParaRPr sz="22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491" name="Google Shape;491;p39"/>
          <p:cNvGrpSpPr/>
          <p:nvPr/>
        </p:nvGrpSpPr>
        <p:grpSpPr>
          <a:xfrm rot="5400000">
            <a:off x="5166252" y="3455506"/>
            <a:ext cx="492568" cy="709506"/>
            <a:chOff x="5153900" y="4929325"/>
            <a:chExt cx="646500" cy="912900"/>
          </a:xfrm>
        </p:grpSpPr>
        <p:sp>
          <p:nvSpPr>
            <p:cNvPr id="492" name="Google Shape;492;p39"/>
            <p:cNvSpPr/>
            <p:nvPr/>
          </p:nvSpPr>
          <p:spPr>
            <a:xfrm rot="-5400000">
              <a:off x="5249300" y="4833925"/>
              <a:ext cx="455700" cy="646500"/>
            </a:xfrm>
            <a:prstGeom prst="chevron">
              <a:avLst>
                <a:gd name="adj" fmla="val 50000"/>
              </a:avLst>
            </a:prstGeom>
            <a:solidFill>
              <a:srgbClr val="223150"/>
            </a:solidFill>
            <a:ln w="9525" cap="flat" cmpd="sng">
              <a:solidFill>
                <a:srgbClr val="515A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 rot="-5400000">
              <a:off x="5249300" y="5291125"/>
              <a:ext cx="455700" cy="646500"/>
            </a:xfrm>
            <a:prstGeom prst="chevron">
              <a:avLst>
                <a:gd name="adj" fmla="val 50000"/>
              </a:avLst>
            </a:prstGeom>
            <a:solidFill>
              <a:srgbClr val="223150">
                <a:alpha val="49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39"/>
          <p:cNvGrpSpPr/>
          <p:nvPr/>
        </p:nvGrpSpPr>
        <p:grpSpPr>
          <a:xfrm>
            <a:off x="156560" y="1342275"/>
            <a:ext cx="4649653" cy="5083018"/>
            <a:chOff x="156560" y="1342275"/>
            <a:chExt cx="4649653" cy="5083018"/>
          </a:xfrm>
        </p:grpSpPr>
        <p:pic>
          <p:nvPicPr>
            <p:cNvPr id="495" name="Google Shape;495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6560" y="2018710"/>
              <a:ext cx="4647819" cy="4406583"/>
            </a:xfrm>
            <a:prstGeom prst="rect">
              <a:avLst/>
            </a:prstGeom>
            <a:noFill/>
            <a:ln w="9525" cap="flat" cmpd="sng">
              <a:solidFill>
                <a:srgbClr val="1E325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96" name="Google Shape;496;p39"/>
            <p:cNvSpPr txBox="1"/>
            <p:nvPr/>
          </p:nvSpPr>
          <p:spPr>
            <a:xfrm>
              <a:off x="158313" y="1342275"/>
              <a:ext cx="4647900" cy="507900"/>
            </a:xfrm>
            <a:prstGeom prst="rect">
              <a:avLst/>
            </a:prstGeom>
            <a:solidFill>
              <a:srgbClr val="223150">
                <a:alpha val="20000"/>
              </a:srgbClr>
            </a:solidFill>
            <a:ln w="9525" cap="flat" cmpd="sng">
              <a:solidFill>
                <a:srgbClr val="2231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2100" b="0" i="0" u="none" strike="noStrike" cap="non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학습된 결과로 도출한 최적 생산계획</a:t>
              </a:r>
              <a:endParaRPr sz="21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497" name="Google Shape;497;p39"/>
          <p:cNvGrpSpPr/>
          <p:nvPr/>
        </p:nvGrpSpPr>
        <p:grpSpPr>
          <a:xfrm>
            <a:off x="6033038" y="1348063"/>
            <a:ext cx="6002400" cy="3663512"/>
            <a:chOff x="6033038" y="1348063"/>
            <a:chExt cx="6002400" cy="3663512"/>
          </a:xfrm>
        </p:grpSpPr>
        <p:sp>
          <p:nvSpPr>
            <p:cNvPr id="498" name="Google Shape;498;p39"/>
            <p:cNvSpPr txBox="1"/>
            <p:nvPr/>
          </p:nvSpPr>
          <p:spPr>
            <a:xfrm>
              <a:off x="6033038" y="1348063"/>
              <a:ext cx="6002400" cy="507900"/>
            </a:xfrm>
            <a:prstGeom prst="rect">
              <a:avLst/>
            </a:prstGeom>
            <a:solidFill>
              <a:srgbClr val="223150">
                <a:alpha val="20000"/>
              </a:srgbClr>
            </a:solidFill>
            <a:ln w="9525" cap="flat" cmpd="sng">
              <a:solidFill>
                <a:srgbClr val="2231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ko-KR" sz="2100" b="0" i="0" u="none" strike="noStrike" cap="non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실제 현업에서 사용되는 형태의 간트차트로 표현</a:t>
              </a:r>
              <a:endParaRPr sz="21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pic>
          <p:nvPicPr>
            <p:cNvPr id="499" name="Google Shape;499;p39"/>
            <p:cNvPicPr preferRelativeResize="0"/>
            <p:nvPr/>
          </p:nvPicPr>
          <p:blipFill rotWithShape="1">
            <a:blip r:embed="rId4">
              <a:alphaModFix/>
            </a:blip>
            <a:srcRect l="418"/>
            <a:stretch/>
          </p:blipFill>
          <p:spPr>
            <a:xfrm>
              <a:off x="6033050" y="2608950"/>
              <a:ext cx="5991250" cy="240262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0"/>
          <p:cNvGrpSpPr/>
          <p:nvPr/>
        </p:nvGrpSpPr>
        <p:grpSpPr>
          <a:xfrm>
            <a:off x="4677875" y="1793886"/>
            <a:ext cx="2833525" cy="4729481"/>
            <a:chOff x="4677875" y="1793886"/>
            <a:chExt cx="2833525" cy="4729481"/>
          </a:xfrm>
        </p:grpSpPr>
        <p:sp>
          <p:nvSpPr>
            <p:cNvPr id="505" name="Google Shape;505;p40"/>
            <p:cNvSpPr/>
            <p:nvPr/>
          </p:nvSpPr>
          <p:spPr>
            <a:xfrm>
              <a:off x="6016025" y="1793886"/>
              <a:ext cx="157200" cy="139225"/>
            </a:xfrm>
            <a:prstGeom prst="flowChartMerge">
              <a:avLst/>
            </a:prstGeom>
            <a:solidFill>
              <a:srgbClr val="9398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6" name="Google Shape;506;p40"/>
            <p:cNvGrpSpPr/>
            <p:nvPr/>
          </p:nvGrpSpPr>
          <p:grpSpPr>
            <a:xfrm>
              <a:off x="4677875" y="2037588"/>
              <a:ext cx="2833525" cy="4485779"/>
              <a:chOff x="4677875" y="2037588"/>
              <a:chExt cx="2833525" cy="4485779"/>
            </a:xfrm>
          </p:grpSpPr>
          <p:grpSp>
            <p:nvGrpSpPr>
              <p:cNvPr id="507" name="Google Shape;507;p40"/>
              <p:cNvGrpSpPr/>
              <p:nvPr/>
            </p:nvGrpSpPr>
            <p:grpSpPr>
              <a:xfrm rot="1733">
                <a:off x="5610036" y="4260076"/>
                <a:ext cx="470922" cy="113755"/>
                <a:chOff x="1608347" y="4915743"/>
                <a:chExt cx="2373600" cy="593400"/>
              </a:xfrm>
            </p:grpSpPr>
            <p:sp>
              <p:nvSpPr>
                <p:cNvPr id="508" name="Google Shape;508;p40"/>
                <p:cNvSpPr/>
                <p:nvPr/>
              </p:nvSpPr>
              <p:spPr>
                <a:xfrm>
                  <a:off x="2201747" y="4915743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40"/>
                <p:cNvSpPr/>
                <p:nvPr/>
              </p:nvSpPr>
              <p:spPr>
                <a:xfrm>
                  <a:off x="2795147" y="4915743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40"/>
                <p:cNvSpPr/>
                <p:nvPr/>
              </p:nvSpPr>
              <p:spPr>
                <a:xfrm>
                  <a:off x="1608347" y="4915743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40"/>
                <p:cNvSpPr/>
                <p:nvPr/>
              </p:nvSpPr>
              <p:spPr>
                <a:xfrm>
                  <a:off x="3388547" y="4915743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2" name="Google Shape;512;p40"/>
              <p:cNvGrpSpPr/>
              <p:nvPr/>
            </p:nvGrpSpPr>
            <p:grpSpPr>
              <a:xfrm rot="1734">
                <a:off x="5729323" y="4394523"/>
                <a:ext cx="352836" cy="113517"/>
                <a:chOff x="-122925" y="4915725"/>
                <a:chExt cx="1780200" cy="593400"/>
              </a:xfrm>
            </p:grpSpPr>
            <p:sp>
              <p:nvSpPr>
                <p:cNvPr id="513" name="Google Shape;513;p40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40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40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16" name="Google Shape;516;p40"/>
              <p:cNvSpPr/>
              <p:nvPr/>
            </p:nvSpPr>
            <p:spPr>
              <a:xfrm>
                <a:off x="4677875" y="3644182"/>
                <a:ext cx="2833500" cy="1272600"/>
              </a:xfrm>
              <a:prstGeom prst="rect">
                <a:avLst/>
              </a:prstGeom>
              <a:solidFill>
                <a:srgbClr val="D3D6DC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40"/>
              <p:cNvSpPr/>
              <p:nvPr/>
            </p:nvSpPr>
            <p:spPr>
              <a:xfrm>
                <a:off x="4677875" y="2037588"/>
                <a:ext cx="2833500" cy="1272600"/>
              </a:xfrm>
              <a:prstGeom prst="rect">
                <a:avLst/>
              </a:prstGeom>
              <a:solidFill>
                <a:srgbClr val="D3D6DC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40"/>
              <p:cNvSpPr/>
              <p:nvPr/>
            </p:nvSpPr>
            <p:spPr>
              <a:xfrm>
                <a:off x="6016025" y="3407524"/>
                <a:ext cx="157200" cy="139225"/>
              </a:xfrm>
              <a:prstGeom prst="flowChartMerge">
                <a:avLst/>
              </a:prstGeom>
              <a:solidFill>
                <a:srgbClr val="939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0"/>
              <p:cNvSpPr/>
              <p:nvPr/>
            </p:nvSpPr>
            <p:spPr>
              <a:xfrm>
                <a:off x="4677875" y="5250767"/>
                <a:ext cx="2833500" cy="1272600"/>
              </a:xfrm>
              <a:prstGeom prst="rect">
                <a:avLst/>
              </a:prstGeom>
              <a:solidFill>
                <a:srgbClr val="D3D6DC"/>
              </a:solidFill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40"/>
              <p:cNvSpPr/>
              <p:nvPr/>
            </p:nvSpPr>
            <p:spPr>
              <a:xfrm>
                <a:off x="6016025" y="5014123"/>
                <a:ext cx="157200" cy="139225"/>
              </a:xfrm>
              <a:prstGeom prst="flowChartMerge">
                <a:avLst/>
              </a:prstGeom>
              <a:solidFill>
                <a:srgbClr val="939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40"/>
              <p:cNvSpPr txBox="1"/>
              <p:nvPr/>
            </p:nvSpPr>
            <p:spPr>
              <a:xfrm>
                <a:off x="4677875" y="2037588"/>
                <a:ext cx="2833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ko-KR" sz="1800" b="0" i="0" u="none" strike="noStrike" cap="none">
                    <a:solidFill>
                      <a:srgbClr val="434343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Selection</a:t>
                </a:r>
                <a:endParaRPr sz="18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522" name="Google Shape;522;p40"/>
              <p:cNvSpPr txBox="1"/>
              <p:nvPr/>
            </p:nvSpPr>
            <p:spPr>
              <a:xfrm>
                <a:off x="4677900" y="3654578"/>
                <a:ext cx="2833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ko-KR" sz="1800" b="0" i="0" u="none" strike="noStrike" cap="none">
                    <a:solidFill>
                      <a:srgbClr val="434343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Crossover</a:t>
                </a:r>
                <a:endParaRPr sz="18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523" name="Google Shape;523;p40"/>
              <p:cNvSpPr txBox="1"/>
              <p:nvPr/>
            </p:nvSpPr>
            <p:spPr>
              <a:xfrm>
                <a:off x="4677875" y="5254191"/>
                <a:ext cx="2833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ko-KR" sz="1800" b="0" i="0" u="none" strike="noStrike" cap="none">
                    <a:solidFill>
                      <a:srgbClr val="434343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Mutation</a:t>
                </a:r>
                <a:endParaRPr sz="18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524" name="Google Shape;524;p40"/>
              <p:cNvSpPr txBox="1"/>
              <p:nvPr/>
            </p:nvSpPr>
            <p:spPr>
              <a:xfrm>
                <a:off x="4795825" y="2466814"/>
                <a:ext cx="26085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6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적합도를 기반으로 </a:t>
                </a:r>
                <a:endParaRPr sz="16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6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더 좋은 해를 선택</a:t>
                </a:r>
                <a:endParaRPr sz="16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525" name="Google Shape;525;p40"/>
              <p:cNvSpPr txBox="1"/>
              <p:nvPr/>
            </p:nvSpPr>
            <p:spPr>
              <a:xfrm>
                <a:off x="4795825" y="4081763"/>
                <a:ext cx="26085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6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부모 염색체에서 </a:t>
                </a:r>
                <a:endParaRPr sz="16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6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각각 0.7의 확률로 교차</a:t>
                </a:r>
                <a:endParaRPr sz="16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526" name="Google Shape;526;p40"/>
              <p:cNvSpPr txBox="1"/>
              <p:nvPr/>
            </p:nvSpPr>
            <p:spPr>
              <a:xfrm>
                <a:off x="4790375" y="5682255"/>
                <a:ext cx="26085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600" b="0" i="0" u="none" strike="noStrike" cap="none">
                    <a:solidFill>
                      <a:srgbClr val="000000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0.1의 확률로 변이 발생</a:t>
                </a:r>
                <a:endParaRPr sz="16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</p:grpSp>
      <p:sp>
        <p:nvSpPr>
          <p:cNvPr id="527" name="Google Shape;527;p40"/>
          <p:cNvSpPr txBox="1"/>
          <p:nvPr/>
        </p:nvSpPr>
        <p:spPr>
          <a:xfrm>
            <a:off x="132080" y="117305"/>
            <a:ext cx="7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2, </a:t>
            </a:r>
            <a:endParaRPr sz="14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220528" y="337108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03. GA 모델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529" name="Google Shape;529;p40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2810175" y="444808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GA 정의  </a:t>
            </a:r>
            <a:endParaRPr sz="22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31" name="Google Shape;531;p40"/>
          <p:cNvSpPr/>
          <p:nvPr/>
        </p:nvSpPr>
        <p:spPr>
          <a:xfrm rot="5400000" flipH="1">
            <a:off x="5559375" y="3830125"/>
            <a:ext cx="4362900" cy="332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9398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p40"/>
          <p:cNvGrpSpPr/>
          <p:nvPr/>
        </p:nvGrpSpPr>
        <p:grpSpPr>
          <a:xfrm>
            <a:off x="3898150" y="1166206"/>
            <a:ext cx="3807325" cy="556450"/>
            <a:chOff x="3898150" y="1166206"/>
            <a:chExt cx="3807325" cy="556450"/>
          </a:xfrm>
        </p:grpSpPr>
        <p:sp>
          <p:nvSpPr>
            <p:cNvPr id="533" name="Google Shape;533;p40"/>
            <p:cNvSpPr/>
            <p:nvPr/>
          </p:nvSpPr>
          <p:spPr>
            <a:xfrm>
              <a:off x="4483775" y="1166206"/>
              <a:ext cx="3221700" cy="5232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적합도 평가</a:t>
              </a:r>
              <a:endParaRPr sz="24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3898150" y="1199456"/>
              <a:ext cx="332100" cy="523200"/>
            </a:xfrm>
            <a:prstGeom prst="chevron">
              <a:avLst>
                <a:gd name="adj" fmla="val 50000"/>
              </a:avLst>
            </a:prstGeom>
            <a:solidFill>
              <a:srgbClr val="223150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40"/>
          <p:cNvGrpSpPr/>
          <p:nvPr/>
        </p:nvGrpSpPr>
        <p:grpSpPr>
          <a:xfrm rot="1660">
            <a:off x="7970341" y="6144279"/>
            <a:ext cx="491573" cy="33349"/>
            <a:chOff x="-122925" y="4915725"/>
            <a:chExt cx="2373600" cy="593400"/>
          </a:xfrm>
        </p:grpSpPr>
        <p:sp>
          <p:nvSpPr>
            <p:cNvPr id="536" name="Google Shape;536;p40"/>
            <p:cNvSpPr/>
            <p:nvPr/>
          </p:nvSpPr>
          <p:spPr>
            <a:xfrm>
              <a:off x="10638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16572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-12292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4704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" name="Google Shape;540;p40"/>
          <p:cNvGrpSpPr/>
          <p:nvPr/>
        </p:nvGrpSpPr>
        <p:grpSpPr>
          <a:xfrm>
            <a:off x="264935" y="1199398"/>
            <a:ext cx="3238590" cy="5323720"/>
            <a:chOff x="264935" y="1199398"/>
            <a:chExt cx="3238590" cy="5323720"/>
          </a:xfrm>
        </p:grpSpPr>
        <p:grpSp>
          <p:nvGrpSpPr>
            <p:cNvPr id="541" name="Google Shape;541;p40"/>
            <p:cNvGrpSpPr/>
            <p:nvPr/>
          </p:nvGrpSpPr>
          <p:grpSpPr>
            <a:xfrm>
              <a:off x="281825" y="1199398"/>
              <a:ext cx="3221700" cy="5323720"/>
              <a:chOff x="281825" y="1351850"/>
              <a:chExt cx="3221700" cy="5345100"/>
            </a:xfrm>
          </p:grpSpPr>
          <p:sp>
            <p:nvSpPr>
              <p:cNvPr id="542" name="Google Shape;542;p40"/>
              <p:cNvSpPr/>
              <p:nvPr/>
            </p:nvSpPr>
            <p:spPr>
              <a:xfrm>
                <a:off x="281825" y="1351850"/>
                <a:ext cx="3221700" cy="5345100"/>
              </a:xfrm>
              <a:prstGeom prst="flowChartAlternateProcess">
                <a:avLst/>
              </a:prstGeom>
              <a:noFill/>
              <a:ln w="28575" cap="flat" cmpd="sng">
                <a:solidFill>
                  <a:srgbClr val="D3D6D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572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40"/>
              <p:cNvSpPr/>
              <p:nvPr/>
            </p:nvSpPr>
            <p:spPr>
              <a:xfrm>
                <a:off x="281825" y="1351856"/>
                <a:ext cx="3221700" cy="5232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298A7"/>
              </a:solidFill>
              <a:ln w="28575" cap="flat" cmpd="sng">
                <a:solidFill>
                  <a:srgbClr val="9398A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ko-KR" sz="2400" b="0" i="0" u="none" strike="noStrike" cap="none">
                    <a:solidFill>
                      <a:schemeClr val="lt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초기해</a:t>
                </a:r>
                <a:endParaRPr sz="2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</p:grpSp>
        <p:sp>
          <p:nvSpPr>
            <p:cNvPr id="544" name="Google Shape;544;p40"/>
            <p:cNvSpPr txBox="1"/>
            <p:nvPr/>
          </p:nvSpPr>
          <p:spPr>
            <a:xfrm>
              <a:off x="264935" y="1977881"/>
              <a:ext cx="2886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Cycle 구성하는 액션</a:t>
              </a:r>
              <a:endParaRPr sz="18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633775" y="2485270"/>
              <a:ext cx="2439900" cy="398400"/>
            </a:xfrm>
            <a:prstGeom prst="rect">
              <a:avLst/>
            </a:prstGeom>
            <a:solidFill>
              <a:srgbClr val="E5E7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 dirty="0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소자 1 셋업</a:t>
              </a:r>
              <a:endParaRPr sz="16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633775" y="3036498"/>
              <a:ext cx="2439900" cy="398400"/>
            </a:xfrm>
            <a:prstGeom prst="rect">
              <a:avLst/>
            </a:prstGeom>
            <a:solidFill>
              <a:srgbClr val="E5E7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소자 2 셋업</a:t>
              </a:r>
              <a:endParaRPr sz="16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633775" y="3596512"/>
              <a:ext cx="2439900" cy="398400"/>
            </a:xfrm>
            <a:prstGeom prst="rect">
              <a:avLst/>
            </a:prstGeom>
            <a:solidFill>
              <a:srgbClr val="E5E7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소자 셋업 X</a:t>
              </a:r>
              <a:endParaRPr sz="16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548" name="Google Shape;548;p40"/>
            <p:cNvSpPr txBox="1"/>
            <p:nvPr/>
          </p:nvSpPr>
          <p:spPr>
            <a:xfrm>
              <a:off x="264935" y="4520017"/>
              <a:ext cx="2782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염색체 구성</a:t>
              </a:r>
              <a:endParaRPr sz="18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549" name="Google Shape;549;p40"/>
          <p:cNvSpPr txBox="1"/>
          <p:nvPr/>
        </p:nvSpPr>
        <p:spPr>
          <a:xfrm>
            <a:off x="398425" y="4922469"/>
            <a:ext cx="29937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- 한 Cycle 당 15개 액션</a:t>
            </a:r>
            <a:endParaRPr sz="16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550" name="Google Shape;550;p40"/>
          <p:cNvGrpSpPr/>
          <p:nvPr/>
        </p:nvGrpSpPr>
        <p:grpSpPr>
          <a:xfrm>
            <a:off x="8029550" y="1199456"/>
            <a:ext cx="4091134" cy="5323768"/>
            <a:chOff x="8029550" y="1199456"/>
            <a:chExt cx="4091134" cy="5323768"/>
          </a:xfrm>
        </p:grpSpPr>
        <p:sp>
          <p:nvSpPr>
            <p:cNvPr id="551" name="Google Shape;551;p40"/>
            <p:cNvSpPr/>
            <p:nvPr/>
          </p:nvSpPr>
          <p:spPr>
            <a:xfrm>
              <a:off x="8029550" y="1199456"/>
              <a:ext cx="332100" cy="523200"/>
            </a:xfrm>
            <a:prstGeom prst="chevron">
              <a:avLst>
                <a:gd name="adj" fmla="val 50000"/>
              </a:avLst>
            </a:prstGeom>
            <a:solidFill>
              <a:srgbClr val="223150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2" name="Google Shape;552;p40"/>
            <p:cNvGrpSpPr/>
            <p:nvPr/>
          </p:nvGrpSpPr>
          <p:grpSpPr>
            <a:xfrm>
              <a:off x="8665884" y="1199460"/>
              <a:ext cx="3454800" cy="5323763"/>
              <a:chOff x="8665884" y="1199460"/>
              <a:chExt cx="3454800" cy="5323763"/>
            </a:xfrm>
          </p:grpSpPr>
          <p:grpSp>
            <p:nvGrpSpPr>
              <p:cNvPr id="553" name="Google Shape;553;p40"/>
              <p:cNvGrpSpPr/>
              <p:nvPr/>
            </p:nvGrpSpPr>
            <p:grpSpPr>
              <a:xfrm>
                <a:off x="8685733" y="1199460"/>
                <a:ext cx="3221803" cy="5323763"/>
                <a:chOff x="8685725" y="1351856"/>
                <a:chExt cx="3221803" cy="5345144"/>
              </a:xfrm>
            </p:grpSpPr>
            <p:sp>
              <p:nvSpPr>
                <p:cNvPr id="554" name="Google Shape;554;p40"/>
                <p:cNvSpPr/>
                <p:nvPr/>
              </p:nvSpPr>
              <p:spPr>
                <a:xfrm>
                  <a:off x="8685725" y="1351900"/>
                  <a:ext cx="3221700" cy="5345100"/>
                </a:xfrm>
                <a:prstGeom prst="flowChartAlternateProcess">
                  <a:avLst/>
                </a:prstGeom>
                <a:noFill/>
                <a:ln w="28575" cap="flat" cmpd="sng">
                  <a:solidFill>
                    <a:srgbClr val="D3D6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40"/>
                <p:cNvSpPr/>
                <p:nvPr/>
              </p:nvSpPr>
              <p:spPr>
                <a:xfrm>
                  <a:off x="8685828" y="1351856"/>
                  <a:ext cx="3221700" cy="5232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9298A7"/>
                </a:solidFill>
                <a:ln w="28575" cap="flat" cmpd="sng">
                  <a:solidFill>
                    <a:srgbClr val="9398A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ko-KR" sz="2400" b="0" i="0" u="none" strike="noStrike" cap="none">
                      <a:solidFill>
                        <a:schemeClr val="lt1"/>
                      </a:solidFill>
                      <a:latin typeface="IBM Plex Sans KR Medium"/>
                      <a:ea typeface="IBM Plex Sans KR Medium"/>
                      <a:cs typeface="IBM Plex Sans KR Medium"/>
                      <a:sym typeface="IBM Plex Sans KR Medium"/>
                    </a:rPr>
                    <a:t>최적해</a:t>
                  </a:r>
                  <a:endParaRPr sz="2400" b="0" i="0" u="none" strike="noStrike" cap="none">
                    <a:solidFill>
                      <a:schemeClr val="lt1"/>
                    </a:solidFill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endParaRPr>
                </a:p>
              </p:txBody>
            </p:sp>
          </p:grpSp>
          <p:sp>
            <p:nvSpPr>
              <p:cNvPr id="556" name="Google Shape;556;p40"/>
              <p:cNvSpPr txBox="1"/>
              <p:nvPr/>
            </p:nvSpPr>
            <p:spPr>
              <a:xfrm>
                <a:off x="8665884" y="1977882"/>
                <a:ext cx="34548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/>
                  <a:buChar char="•"/>
                </a:pPr>
                <a:r>
                  <a:rPr lang="ko-KR" sz="1800" b="0" i="0" u="none" strike="noStrike" cap="none">
                    <a:latin typeface="IBM Plex Sans KR Medium"/>
                    <a:ea typeface="IBM Plex Sans KR Medium"/>
                    <a:cs typeface="IBM Plex Sans KR Medium"/>
                    <a:sym typeface="IBM Plex Sans KR Medium"/>
                  </a:rPr>
                  <a:t>강화학습 모델과 동일한 보상</a:t>
                </a:r>
                <a:endParaRPr sz="1800" b="0" i="0" u="none" strike="noStrike" cap="none">
                  <a:latin typeface="IBM Plex Sans KR Medium"/>
                  <a:ea typeface="IBM Plex Sans KR Medium"/>
                  <a:cs typeface="IBM Plex Sans KR Medium"/>
                  <a:sym typeface="IBM Plex Sans KR Medium"/>
                </a:endParaRPr>
              </a:p>
            </p:txBody>
          </p:sp>
          <p:sp>
            <p:nvSpPr>
              <p:cNvPr id="557" name="Google Shape;557;p40"/>
              <p:cNvSpPr txBox="1"/>
              <p:nvPr/>
            </p:nvSpPr>
            <p:spPr>
              <a:xfrm>
                <a:off x="8712117" y="2376642"/>
                <a:ext cx="2782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914400" marR="0" lvl="0" indent="-3365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700"/>
                  <a:buFont typeface="IBM Plex Sans KR"/>
                  <a:buAutoNum type="arabicPeriod"/>
                </a:pPr>
                <a:r>
                  <a:rPr lang="ko-KR" sz="1600" b="0" i="0" u="none" strike="noStrike" cap="none"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소자 폐기 패널티</a:t>
                </a:r>
                <a:endParaRPr sz="1600" b="0" i="0" u="none" strike="noStrike" cap="none"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914400" marR="0" lvl="0" indent="-3365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700"/>
                  <a:buFont typeface="IBM Plex Sans KR"/>
                  <a:buAutoNum type="arabicPeriod"/>
                </a:pPr>
                <a:r>
                  <a:rPr lang="ko-KR" sz="1600" b="0" i="0" u="none" strike="noStrike" cap="none"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납기일 초과 패널티</a:t>
                </a:r>
                <a:endParaRPr sz="1600" b="0" i="0" u="none" strike="noStrike" cap="none"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  <a:p>
                <a:pPr marL="914400" marR="0" lvl="0" indent="-3365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700"/>
                  <a:buFont typeface="IBM Plex Sans KR"/>
                  <a:buAutoNum type="arabicPeriod"/>
                </a:pPr>
                <a:r>
                  <a:rPr lang="ko-KR" sz="1600" b="0" i="0" u="none" strike="noStrike" cap="none"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소자 투입 보상</a:t>
                </a:r>
                <a:endParaRPr/>
              </a:p>
            </p:txBody>
          </p:sp>
          <p:sp>
            <p:nvSpPr>
              <p:cNvPr id="558" name="Google Shape;558;p40"/>
              <p:cNvSpPr/>
              <p:nvPr/>
            </p:nvSpPr>
            <p:spPr>
              <a:xfrm>
                <a:off x="8905325" y="3583302"/>
                <a:ext cx="2782500" cy="627600"/>
              </a:xfrm>
              <a:prstGeom prst="rect">
                <a:avLst/>
              </a:prstGeom>
              <a:solidFill>
                <a:srgbClr val="9198A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ko-KR" sz="1800" b="0" i="0" u="none" strike="noStrike" cap="none">
                    <a:solidFill>
                      <a:srgbClr val="FFFFFF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보상이 가장 큰 액션 Cycle</a:t>
                </a:r>
                <a:endParaRPr sz="1800" b="0" i="0" u="none" strike="noStrike" cap="none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559" name="Google Shape;559;p40"/>
              <p:cNvSpPr txBox="1"/>
              <p:nvPr/>
            </p:nvSpPr>
            <p:spPr>
              <a:xfrm>
                <a:off x="8799775" y="5266413"/>
                <a:ext cx="30000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ko-KR" sz="2400" b="1" i="0" u="none" strike="noStrike" cap="none">
                    <a:solidFill>
                      <a:schemeClr val="accen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최적 생산계획 산출</a:t>
                </a:r>
                <a:endParaRPr sz="2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40"/>
              <p:cNvSpPr/>
              <p:nvPr/>
            </p:nvSpPr>
            <p:spPr>
              <a:xfrm rot="5400000">
                <a:off x="10115080" y="4708531"/>
                <a:ext cx="363000" cy="554100"/>
              </a:xfrm>
              <a:prstGeom prst="chevron">
                <a:avLst>
                  <a:gd name="adj" fmla="val 50000"/>
                </a:avLst>
              </a:prstGeom>
              <a:solidFill>
                <a:srgbClr val="223150">
                  <a:alpha val="49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40"/>
              <p:cNvSpPr/>
              <p:nvPr/>
            </p:nvSpPr>
            <p:spPr>
              <a:xfrm rot="5400000">
                <a:off x="10115079" y="4344417"/>
                <a:ext cx="363000" cy="554100"/>
              </a:xfrm>
              <a:prstGeom prst="chevron">
                <a:avLst>
                  <a:gd name="adj" fmla="val 50000"/>
                </a:avLst>
              </a:prstGeom>
              <a:solidFill>
                <a:srgbClr val="2231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2" name="Google Shape;562;p40"/>
          <p:cNvSpPr/>
          <p:nvPr/>
        </p:nvSpPr>
        <p:spPr>
          <a:xfrm>
            <a:off x="0" y="18473"/>
            <a:ext cx="6096000" cy="16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1"/>
          <p:cNvSpPr txBox="1"/>
          <p:nvPr/>
        </p:nvSpPr>
        <p:spPr>
          <a:xfrm>
            <a:off x="904240" y="3121223"/>
            <a:ext cx="7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Part</a:t>
            </a:r>
            <a:r>
              <a:rPr lang="ko-KR" sz="1400" b="0" i="0" u="none" strike="noStrike" cap="none" dirty="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3,</a:t>
            </a:r>
            <a:r>
              <a:rPr lang="ko-KR" sz="1400" b="0" i="0" u="none" strike="noStrike" cap="none" dirty="0">
                <a:solidFill>
                  <a:schemeClr val="lt1"/>
                </a:solidFill>
                <a:latin typeface="IBM Plex Serif Medium" panose="02060603050406000203" pitchFamily="18" charset="0"/>
                <a:sym typeface="Arial"/>
              </a:rPr>
              <a:t> </a:t>
            </a:r>
            <a:endParaRPr sz="1400" b="0" i="0" u="none" strike="noStrike" cap="none" dirty="0">
              <a:solidFill>
                <a:schemeClr val="lt1"/>
              </a:solidFill>
              <a:latin typeface="IBM Plex Serif Medium" panose="02060603050406000203" pitchFamily="18" charset="0"/>
              <a:sym typeface="Arial"/>
            </a:endParaRPr>
          </a:p>
        </p:txBody>
      </p:sp>
      <p:sp>
        <p:nvSpPr>
          <p:cNvPr id="562" name="Google Shape;562;p4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IBM Plex Serif Medium" panose="02060603050406000203" pitchFamily="18" charset="0"/>
              <a:sym typeface="Arial"/>
            </a:endParaRPr>
          </a:p>
        </p:txBody>
      </p:sp>
      <p:grpSp>
        <p:nvGrpSpPr>
          <p:cNvPr id="563" name="Google Shape;563;p41"/>
          <p:cNvGrpSpPr/>
          <p:nvPr/>
        </p:nvGrpSpPr>
        <p:grpSpPr>
          <a:xfrm>
            <a:off x="904240" y="2823130"/>
            <a:ext cx="4467900" cy="1188720"/>
            <a:chOff x="904240" y="2823130"/>
            <a:chExt cx="4467900" cy="1188720"/>
          </a:xfrm>
        </p:grpSpPr>
        <p:sp>
          <p:nvSpPr>
            <p:cNvPr id="564" name="Google Shape;564;p41"/>
            <p:cNvSpPr txBox="1"/>
            <p:nvPr/>
          </p:nvSpPr>
          <p:spPr>
            <a:xfrm>
              <a:off x="1647264" y="3105834"/>
              <a:ext cx="3313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sz="36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연구 결과</a:t>
              </a:r>
              <a:endParaRPr sz="14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cxnSp>
          <p:nvCxnSpPr>
            <p:cNvPr id="565" name="Google Shape;565;p41"/>
            <p:cNvCxnSpPr/>
            <p:nvPr/>
          </p:nvCxnSpPr>
          <p:spPr>
            <a:xfrm>
              <a:off x="904240" y="2823130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6" name="Google Shape;566;p41"/>
            <p:cNvCxnSpPr/>
            <p:nvPr/>
          </p:nvCxnSpPr>
          <p:spPr>
            <a:xfrm>
              <a:off x="904240" y="4011850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67" name="Google Shape;567;p41"/>
            <p:cNvSpPr txBox="1"/>
            <p:nvPr/>
          </p:nvSpPr>
          <p:spPr>
            <a:xfrm>
              <a:off x="904240" y="3121223"/>
              <a:ext cx="74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Part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3,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IBM Plex Serif Medium" panose="02060603050406000203" pitchFamily="18" charset="0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lt1"/>
                </a:solidFill>
                <a:latin typeface="IBM Plex Serif Medium" panose="02060603050406000203" pitchFamily="18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폰트, 스크린샷, 원, 텍스트이(가) 표시된 사진&#10;&#10;자동 생성된 설명">
            <a:extLst>
              <a:ext uri="{FF2B5EF4-FFF2-40B4-BE49-F238E27FC236}">
                <a16:creationId xmlns:a16="http://schemas.microsoft.com/office/drawing/2014/main" id="{8301729E-B467-981D-D463-FE8135C7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184" y="5028673"/>
            <a:ext cx="1491658" cy="1491658"/>
          </a:xfrm>
          <a:prstGeom prst="rect">
            <a:avLst/>
          </a:prstGeom>
        </p:spPr>
      </p:pic>
      <p:pic>
        <p:nvPicPr>
          <p:cNvPr id="7" name="그림 6" descr="폰트, 스크린샷, 원, 그래픽이(가) 표시된 사진&#10;&#10;자동 생성된 설명">
            <a:extLst>
              <a:ext uri="{FF2B5EF4-FFF2-40B4-BE49-F238E27FC236}">
                <a16:creationId xmlns:a16="http://schemas.microsoft.com/office/drawing/2014/main" id="{3629612F-81ED-28C1-91F6-F5526F58A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58" y="5028673"/>
            <a:ext cx="1491658" cy="1491658"/>
          </a:xfrm>
          <a:prstGeom prst="rect">
            <a:avLst/>
          </a:prstGeom>
        </p:spPr>
      </p:pic>
      <p:sp>
        <p:nvSpPr>
          <p:cNvPr id="578" name="Google Shape;578;p42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2"/>
          <p:cNvSpPr txBox="1"/>
          <p:nvPr/>
        </p:nvSpPr>
        <p:spPr>
          <a:xfrm>
            <a:off x="132080" y="117305"/>
            <a:ext cx="7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2, </a:t>
            </a:r>
            <a:endParaRPr sz="14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80" name="Google Shape;580;p42"/>
          <p:cNvSpPr txBox="1"/>
          <p:nvPr/>
        </p:nvSpPr>
        <p:spPr>
          <a:xfrm>
            <a:off x="5779938" y="2640050"/>
            <a:ext cx="632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-KR" sz="2600" b="1" i="0" u="none" strike="noStrike" cap="none">
                <a:solidFill>
                  <a:srgbClr val="243A5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VS</a:t>
            </a:r>
            <a:endParaRPr sz="2600" b="1" i="0" u="none" strike="noStrike" cap="none">
              <a:solidFill>
                <a:srgbClr val="243A5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aphicFrame>
        <p:nvGraphicFramePr>
          <p:cNvPr id="581" name="Google Shape;581;p42"/>
          <p:cNvGraphicFramePr/>
          <p:nvPr>
            <p:extLst>
              <p:ext uri="{D42A27DB-BD31-4B8C-83A1-F6EECF244321}">
                <p14:modId xmlns:p14="http://schemas.microsoft.com/office/powerpoint/2010/main" val="2696971521"/>
              </p:ext>
            </p:extLst>
          </p:nvPr>
        </p:nvGraphicFramePr>
        <p:xfrm>
          <a:off x="1885050" y="1198963"/>
          <a:ext cx="8421900" cy="1424690"/>
        </p:xfrm>
        <a:graphic>
          <a:graphicData uri="http://schemas.openxmlformats.org/drawingml/2006/table">
            <a:tbl>
              <a:tblPr>
                <a:noFill/>
                <a:tableStyleId>{7E78FB11-F764-4CA2-AE0C-48FF11B2339B}</a:tableStyleId>
              </a:tblPr>
              <a:tblGrid>
                <a:gridCol w="210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4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RL</a:t>
                      </a:r>
                      <a:r>
                        <a:rPr lang="ko-KR" sz="1800" u="none" strike="noStrike" cap="none" dirty="0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 (</a:t>
                      </a:r>
                      <a:r>
                        <a:rPr lang="ko-KR" sz="1800" u="none" strike="noStrike" cap="none" dirty="0" err="1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Rule</a:t>
                      </a:r>
                      <a:r>
                        <a:rPr lang="ko-KR" sz="1800" u="none" strike="noStrike" cap="none" dirty="0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 3)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3A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3274F6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폐기량 (</a:t>
                      </a:r>
                      <a:r>
                        <a:rPr lang="ko-KR" sz="1800" u="none" strike="noStrike" cap="none" dirty="0" err="1">
                          <a:solidFill>
                            <a:srgbClr val="3274F6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hr</a:t>
                      </a:r>
                      <a:r>
                        <a:rPr lang="ko-KR" sz="1800" u="none" strike="noStrike" cap="none" dirty="0">
                          <a:solidFill>
                            <a:srgbClr val="3274F6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)</a:t>
                      </a:r>
                      <a:endParaRPr sz="1800" u="none" strike="noStrike" cap="none" dirty="0">
                        <a:solidFill>
                          <a:srgbClr val="3274F6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초과 건수</a:t>
                      </a:r>
                      <a:endParaRPr sz="18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셋업 횟수</a:t>
                      </a:r>
                      <a:endParaRPr sz="18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전체 생산시간 </a:t>
                      </a:r>
                      <a:r>
                        <a:rPr lang="ko-KR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(</a:t>
                      </a:r>
                      <a:r>
                        <a:rPr lang="en-US" altLang="ko-KR" sz="1800" u="none" strike="noStrike" cap="none" dirty="0" err="1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hr</a:t>
                      </a:r>
                      <a:r>
                        <a:rPr lang="ko-KR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)</a:t>
                      </a:r>
                      <a:endParaRPr sz="1800" u="none" strike="noStrike" cap="none" dirty="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3274F6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50.75</a:t>
                      </a:r>
                      <a:endParaRPr sz="1800" u="none" strike="noStrike" cap="none">
                        <a:solidFill>
                          <a:srgbClr val="3274F6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10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13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2,035.2</a:t>
                      </a:r>
                      <a:endParaRPr sz="1800" u="none" strike="noStrike" cap="none" dirty="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82" name="Google Shape;582;p42"/>
          <p:cNvGraphicFramePr/>
          <p:nvPr>
            <p:extLst>
              <p:ext uri="{D42A27DB-BD31-4B8C-83A1-F6EECF244321}">
                <p14:modId xmlns:p14="http://schemas.microsoft.com/office/powerpoint/2010/main" val="223673909"/>
              </p:ext>
            </p:extLst>
          </p:nvPr>
        </p:nvGraphicFramePr>
        <p:xfrm>
          <a:off x="1885050" y="3240350"/>
          <a:ext cx="8421900" cy="1424690"/>
        </p:xfrm>
        <a:graphic>
          <a:graphicData uri="http://schemas.openxmlformats.org/drawingml/2006/table">
            <a:tbl>
              <a:tblPr>
                <a:noFill/>
                <a:tableStyleId>{7E78FB11-F764-4CA2-AE0C-48FF11B2339B}</a:tableStyleId>
              </a:tblPr>
              <a:tblGrid>
                <a:gridCol w="210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4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GA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3A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3274F6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폐기량 (hr)</a:t>
                      </a:r>
                      <a:endParaRPr sz="1800" u="none" strike="noStrike" cap="none">
                        <a:solidFill>
                          <a:srgbClr val="3274F6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초과 건수</a:t>
                      </a:r>
                      <a:endParaRPr sz="18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셋업 횟수</a:t>
                      </a:r>
                      <a:endParaRPr sz="18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전체 생산시간 </a:t>
                      </a:r>
                      <a:r>
                        <a:rPr lang="ko-KR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(</a:t>
                      </a:r>
                      <a:r>
                        <a:rPr lang="en-US" altLang="ko-KR" sz="1800" dirty="0" err="1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hr</a:t>
                      </a:r>
                      <a:r>
                        <a:rPr lang="ko-KR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)</a:t>
                      </a:r>
                      <a:endParaRPr sz="1800" u="none" strike="noStrike" cap="none" dirty="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3274F6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577.77</a:t>
                      </a:r>
                      <a:endParaRPr sz="1800" u="none" strike="noStrike" cap="none">
                        <a:solidFill>
                          <a:srgbClr val="3274F6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0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17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dirty="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2,157.6</a:t>
                      </a:r>
                      <a:endParaRPr sz="1800" u="none" strike="noStrike" cap="none" dirty="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3" name="Google Shape;583;p42"/>
          <p:cNvSpPr txBox="1"/>
          <p:nvPr/>
        </p:nvSpPr>
        <p:spPr>
          <a:xfrm>
            <a:off x="220528" y="337108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04. 연구 결과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584" name="Google Shape;584;p42"/>
          <p:cNvSpPr txBox="1"/>
          <p:nvPr/>
        </p:nvSpPr>
        <p:spPr>
          <a:xfrm>
            <a:off x="2962575" y="444808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성능 비교 </a:t>
            </a:r>
            <a:endParaRPr sz="22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587" name="Google Shape;587;p42"/>
          <p:cNvSpPr/>
          <p:nvPr/>
        </p:nvSpPr>
        <p:spPr>
          <a:xfrm>
            <a:off x="5897300" y="5434264"/>
            <a:ext cx="376500" cy="718500"/>
          </a:xfrm>
          <a:prstGeom prst="chevron">
            <a:avLst>
              <a:gd name="adj" fmla="val 50000"/>
            </a:avLst>
          </a:prstGeom>
          <a:solidFill>
            <a:srgbClr val="327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3"/>
          <p:cNvSpPr txBox="1"/>
          <p:nvPr/>
        </p:nvSpPr>
        <p:spPr>
          <a:xfrm>
            <a:off x="132080" y="117305"/>
            <a:ext cx="7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2, </a:t>
            </a:r>
            <a:endParaRPr sz="14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93" name="Google Shape;593;p43"/>
          <p:cNvSpPr txBox="1"/>
          <p:nvPr/>
        </p:nvSpPr>
        <p:spPr>
          <a:xfrm>
            <a:off x="5779938" y="2640050"/>
            <a:ext cx="632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ko-KR" sz="2600" b="1" i="0" u="none" strike="noStrike" cap="none">
                <a:solidFill>
                  <a:srgbClr val="243A5D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VS</a:t>
            </a:r>
            <a:endParaRPr sz="2600" b="1" i="0" u="none" strike="noStrike" cap="none">
              <a:solidFill>
                <a:srgbClr val="243A5D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aphicFrame>
        <p:nvGraphicFramePr>
          <p:cNvPr id="594" name="Google Shape;594;p43"/>
          <p:cNvGraphicFramePr/>
          <p:nvPr>
            <p:extLst>
              <p:ext uri="{D42A27DB-BD31-4B8C-83A1-F6EECF244321}">
                <p14:modId xmlns:p14="http://schemas.microsoft.com/office/powerpoint/2010/main" val="1710952313"/>
              </p:ext>
            </p:extLst>
          </p:nvPr>
        </p:nvGraphicFramePr>
        <p:xfrm>
          <a:off x="1885050" y="1198963"/>
          <a:ext cx="8421900" cy="1424690"/>
        </p:xfrm>
        <a:graphic>
          <a:graphicData uri="http://schemas.openxmlformats.org/drawingml/2006/table">
            <a:tbl>
              <a:tblPr>
                <a:noFill/>
                <a:tableStyleId>{7E78FB11-F764-4CA2-AE0C-48FF11B2339B}</a:tableStyleId>
              </a:tblPr>
              <a:tblGrid>
                <a:gridCol w="210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4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altLang="ko-KR" sz="1800" u="none" strike="noStrike" cap="none" dirty="0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RL</a:t>
                      </a:r>
                      <a:r>
                        <a:rPr lang="ko-KR" sz="1800" u="none" strike="noStrike" cap="none" dirty="0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 (</a:t>
                      </a:r>
                      <a:r>
                        <a:rPr lang="ko-KR" sz="1800" u="none" strike="noStrike" cap="none" dirty="0" err="1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Rule</a:t>
                      </a:r>
                      <a:r>
                        <a:rPr lang="ko-KR" sz="1800" u="none" strike="noStrike" cap="none" dirty="0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 3)</a:t>
                      </a:r>
                      <a:endParaRPr sz="1800" u="none" strike="noStrike" cap="none" dirty="0">
                        <a:solidFill>
                          <a:schemeClr val="lt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3A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3274F6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폐기량 (hr)</a:t>
                      </a:r>
                      <a:endParaRPr sz="1800" u="none" strike="noStrike" cap="none">
                        <a:solidFill>
                          <a:srgbClr val="3274F6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초과 건수</a:t>
                      </a:r>
                      <a:endParaRPr sz="18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셋업 횟수</a:t>
                      </a:r>
                      <a:endParaRPr sz="18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전체 생산시간 </a:t>
                      </a:r>
                      <a:r>
                        <a:rPr lang="ko-KR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(</a:t>
                      </a:r>
                      <a:r>
                        <a:rPr lang="en-US" altLang="ko-KR" sz="1800" dirty="0" err="1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hr</a:t>
                      </a:r>
                      <a:r>
                        <a:rPr lang="ko-KR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)</a:t>
                      </a:r>
                      <a:endParaRPr sz="1800" u="none" strike="noStrike" cap="none" dirty="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3274F6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50.75</a:t>
                      </a:r>
                      <a:endParaRPr sz="1800" u="none" strike="noStrike" cap="none">
                        <a:solidFill>
                          <a:srgbClr val="3274F6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10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13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2,035.2</a:t>
                      </a:r>
                      <a:endParaRPr sz="1800" u="none" strike="noStrike" cap="none" dirty="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5" name="Google Shape;595;p43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3"/>
          <p:cNvSpPr txBox="1"/>
          <p:nvPr/>
        </p:nvSpPr>
        <p:spPr>
          <a:xfrm>
            <a:off x="220528" y="317443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04. 연구 결과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>
            <a:off x="2962575" y="444808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성능 비교 </a:t>
            </a:r>
            <a:endParaRPr sz="22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00" name="Google Shape;600;p43"/>
          <p:cNvSpPr/>
          <p:nvPr/>
        </p:nvSpPr>
        <p:spPr>
          <a:xfrm>
            <a:off x="5897300" y="5434264"/>
            <a:ext cx="376500" cy="718500"/>
          </a:xfrm>
          <a:prstGeom prst="chevron">
            <a:avLst>
              <a:gd name="adj" fmla="val 50000"/>
            </a:avLst>
          </a:prstGeom>
          <a:solidFill>
            <a:srgbClr val="327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3"/>
          <p:cNvSpPr/>
          <p:nvPr/>
        </p:nvSpPr>
        <p:spPr>
          <a:xfrm>
            <a:off x="0" y="18473"/>
            <a:ext cx="6096000" cy="16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02" name="Google Shape;602;p43"/>
          <p:cNvGraphicFramePr/>
          <p:nvPr>
            <p:extLst>
              <p:ext uri="{D42A27DB-BD31-4B8C-83A1-F6EECF244321}">
                <p14:modId xmlns:p14="http://schemas.microsoft.com/office/powerpoint/2010/main" val="2412753366"/>
              </p:ext>
            </p:extLst>
          </p:nvPr>
        </p:nvGraphicFramePr>
        <p:xfrm>
          <a:off x="1885050" y="3240350"/>
          <a:ext cx="8421900" cy="1424690"/>
        </p:xfrm>
        <a:graphic>
          <a:graphicData uri="http://schemas.openxmlformats.org/drawingml/2006/table">
            <a:tbl>
              <a:tblPr>
                <a:noFill/>
                <a:tableStyleId>{7E78FB11-F764-4CA2-AE0C-48FF11B2339B}</a:tableStyleId>
              </a:tblPr>
              <a:tblGrid>
                <a:gridCol w="210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4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GA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3A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3274F6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폐기량 (hr)</a:t>
                      </a:r>
                      <a:endParaRPr sz="1800" u="none" strike="noStrike" cap="none">
                        <a:solidFill>
                          <a:srgbClr val="3274F6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초과 건수</a:t>
                      </a:r>
                      <a:endParaRPr sz="18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셋업 횟수</a:t>
                      </a:r>
                      <a:endParaRPr sz="1800" u="none" strike="noStrike" cap="none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전체 생산시간 </a:t>
                      </a:r>
                      <a:r>
                        <a:rPr lang="ko-KR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(</a:t>
                      </a:r>
                      <a:r>
                        <a:rPr lang="en-US" altLang="ko-KR" sz="1800" dirty="0" err="1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hr</a:t>
                      </a:r>
                      <a:r>
                        <a:rPr lang="ko-KR" sz="1800" u="none" strike="noStrike" cap="none" dirty="0"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)</a:t>
                      </a:r>
                      <a:endParaRPr sz="1800" u="none" strike="noStrike" cap="none" dirty="0"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rgbClr val="3274F6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577.77</a:t>
                      </a:r>
                      <a:endParaRPr sz="1800" u="none" strike="noStrike" cap="none">
                        <a:solidFill>
                          <a:srgbClr val="3274F6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0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17</a:t>
                      </a:r>
                      <a:endParaRPr sz="1800" u="none" strike="noStrike" cap="non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dirty="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2,157.6</a:t>
                      </a:r>
                      <a:endParaRPr sz="1800" u="none" strike="noStrike" cap="none" dirty="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 descr="폰트, 스크린샷, 원, 텍스트이(가) 표시된 사진&#10;&#10;자동 생성된 설명">
            <a:extLst>
              <a:ext uri="{FF2B5EF4-FFF2-40B4-BE49-F238E27FC236}">
                <a16:creationId xmlns:a16="http://schemas.microsoft.com/office/drawing/2014/main" id="{1236138B-FC34-FB5A-B752-7C6DD957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35" y="4954781"/>
            <a:ext cx="1740341" cy="1740341"/>
          </a:xfrm>
          <a:prstGeom prst="rect">
            <a:avLst/>
          </a:prstGeom>
        </p:spPr>
      </p:pic>
      <p:pic>
        <p:nvPicPr>
          <p:cNvPr id="3" name="그림 2" descr="폰트, 스크린샷, 원, 그래픽이(가) 표시된 사진&#10;&#10;자동 생성된 설명">
            <a:extLst>
              <a:ext uri="{FF2B5EF4-FFF2-40B4-BE49-F238E27FC236}">
                <a16:creationId xmlns:a16="http://schemas.microsoft.com/office/drawing/2014/main" id="{8B55D8CB-1DB8-2646-9B54-798769A9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24" y="5180802"/>
            <a:ext cx="1300607" cy="1300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IBM Plex Serif Medium" panose="02060603050406000203" pitchFamily="18" charset="0"/>
              <a:sym typeface="Arial"/>
            </a:endParaRPr>
          </a:p>
        </p:txBody>
      </p:sp>
      <p:grpSp>
        <p:nvGrpSpPr>
          <p:cNvPr id="602" name="Google Shape;602;p44"/>
          <p:cNvGrpSpPr/>
          <p:nvPr/>
        </p:nvGrpSpPr>
        <p:grpSpPr>
          <a:xfrm>
            <a:off x="904240" y="2606043"/>
            <a:ext cx="4467900" cy="1645920"/>
            <a:chOff x="904240" y="2606043"/>
            <a:chExt cx="4467900" cy="1645920"/>
          </a:xfrm>
        </p:grpSpPr>
        <p:sp>
          <p:nvSpPr>
            <p:cNvPr id="603" name="Google Shape;603;p44"/>
            <p:cNvSpPr txBox="1"/>
            <p:nvPr/>
          </p:nvSpPr>
          <p:spPr>
            <a:xfrm>
              <a:off x="1647264" y="2888746"/>
              <a:ext cx="33138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sz="36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활용방안 및 기대성과</a:t>
              </a:r>
              <a:endParaRPr sz="14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604" name="Google Shape;604;p44"/>
            <p:cNvSpPr txBox="1"/>
            <p:nvPr/>
          </p:nvSpPr>
          <p:spPr>
            <a:xfrm>
              <a:off x="904240" y="2904136"/>
              <a:ext cx="74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Part 4, </a:t>
              </a:r>
              <a:endParaRPr sz="14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cxnSp>
          <p:nvCxnSpPr>
            <p:cNvPr id="605" name="Google Shape;605;p44"/>
            <p:cNvCxnSpPr/>
            <p:nvPr/>
          </p:nvCxnSpPr>
          <p:spPr>
            <a:xfrm>
              <a:off x="904240" y="2606043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p44"/>
            <p:cNvCxnSpPr/>
            <p:nvPr/>
          </p:nvCxnSpPr>
          <p:spPr>
            <a:xfrm>
              <a:off x="904240" y="4251963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6"/>
          <p:cNvSpPr txBox="1"/>
          <p:nvPr/>
        </p:nvSpPr>
        <p:spPr>
          <a:xfrm>
            <a:off x="4491450" y="5245612"/>
            <a:ext cx="32091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소자 폐기량</a:t>
            </a:r>
            <a:r>
              <a:rPr lang="ko-KR" sz="1800" dirty="0">
                <a:latin typeface="IBM Plex Sans KR"/>
                <a:ea typeface="IBM Plex Sans KR"/>
                <a:cs typeface="IBM Plex Sans KR"/>
                <a:sym typeface="IBM Plex Sans KR"/>
              </a:rPr>
              <a:t>과 납기일</a:t>
            </a:r>
            <a:endParaRPr sz="1800" dirty="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sz="1800" dirty="0">
                <a:latin typeface="IBM Plex Sans KR"/>
                <a:ea typeface="IBM Plex Sans KR"/>
                <a:cs typeface="IBM Plex Sans KR"/>
                <a:sym typeface="IBM Plex Sans KR"/>
              </a:rPr>
              <a:t>초과 건수 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최소화</a:t>
            </a:r>
            <a:endParaRPr sz="18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sz="1800" dirty="0">
                <a:latin typeface="IBM Plex Sans KR"/>
                <a:ea typeface="IBM Plex Sans KR"/>
                <a:cs typeface="IBM Plex Sans KR"/>
                <a:sym typeface="IBM Plex Sans KR"/>
              </a:rPr>
              <a:t>-&gt; 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GA 대비 </a:t>
            </a:r>
            <a:r>
              <a:rPr lang="ko-KR" sz="1800" b="1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90%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-KR" sz="1800" b="1" dirty="0">
                <a:solidFill>
                  <a:schemeClr val="accent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비용 절감</a:t>
            </a:r>
            <a:endParaRPr sz="1800" b="1" i="0" u="none" strike="noStrike" cap="none" dirty="0">
              <a:solidFill>
                <a:schemeClr val="accent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1577175" y="1127200"/>
            <a:ext cx="8848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 dirty="0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유기물 소자 투입 공정 </a:t>
            </a:r>
            <a:r>
              <a:rPr lang="ko-KR" sz="2800" dirty="0">
                <a:solidFill>
                  <a:srgbClr val="1F64F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최적화 </a:t>
            </a:r>
            <a:endParaRPr sz="2800" dirty="0">
              <a:solidFill>
                <a:srgbClr val="1F64F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3000" dirty="0">
              <a:solidFill>
                <a:srgbClr val="0000FF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364" y="1736450"/>
            <a:ext cx="7215273" cy="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6"/>
          <p:cNvSpPr txBox="1"/>
          <p:nvPr/>
        </p:nvSpPr>
        <p:spPr>
          <a:xfrm>
            <a:off x="132080" y="117305"/>
            <a:ext cx="7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2, </a:t>
            </a:r>
            <a:endParaRPr sz="14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46" name="Google Shape;646;p46"/>
          <p:cNvSpPr txBox="1"/>
          <p:nvPr/>
        </p:nvSpPr>
        <p:spPr>
          <a:xfrm>
            <a:off x="220525" y="337100"/>
            <a:ext cx="5829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05. 활용방안 및 기대성과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 txBox="1"/>
          <p:nvPr/>
        </p:nvSpPr>
        <p:spPr>
          <a:xfrm>
            <a:off x="4396736" y="2066011"/>
            <a:ext cx="3209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다중공정 확대</a:t>
            </a:r>
            <a:endParaRPr sz="23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4780571" y="2006586"/>
            <a:ext cx="26610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1" i="0" u="none" strike="noStrike" cap="none">
                <a:latin typeface="IBM Plex Sans KR"/>
                <a:ea typeface="IBM Plex Sans KR"/>
                <a:cs typeface="IBM Plex Sans KR"/>
                <a:sym typeface="IBM Plex Sans KR"/>
              </a:rPr>
              <a:t>2.</a:t>
            </a:r>
            <a:r>
              <a:rPr lang="ko-KR" sz="2300" b="0" i="0" u="none" strike="noStrike" cap="none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 </a:t>
            </a:r>
            <a:r>
              <a:rPr lang="ko-KR" sz="2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생산 </a:t>
            </a:r>
            <a:r>
              <a:rPr lang="ko-KR" sz="2300" b="0" i="0" u="none" strike="noStrike" cap="none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비용 절감</a:t>
            </a:r>
            <a:endParaRPr sz="2300" b="0" i="0" u="none" strike="noStrike" cap="none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650" name="Google Shape;650;p46"/>
          <p:cNvGrpSpPr/>
          <p:nvPr/>
        </p:nvGrpSpPr>
        <p:grpSpPr>
          <a:xfrm>
            <a:off x="5011714" y="2793256"/>
            <a:ext cx="2198699" cy="2198699"/>
            <a:chOff x="4930200" y="2869461"/>
            <a:chExt cx="2331600" cy="2331600"/>
          </a:xfrm>
        </p:grpSpPr>
        <p:sp>
          <p:nvSpPr>
            <p:cNvPr id="651" name="Google Shape;651;p46"/>
            <p:cNvSpPr/>
            <p:nvPr/>
          </p:nvSpPr>
          <p:spPr>
            <a:xfrm>
              <a:off x="4930200" y="2869461"/>
              <a:ext cx="2331600" cy="2331600"/>
            </a:xfrm>
            <a:prstGeom prst="ellipse">
              <a:avLst/>
            </a:prstGeom>
            <a:solidFill>
              <a:srgbClr val="919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6"/>
            <p:cNvSpPr/>
            <p:nvPr/>
          </p:nvSpPr>
          <p:spPr>
            <a:xfrm>
              <a:off x="5342238" y="3281511"/>
              <a:ext cx="1507500" cy="1507500"/>
            </a:xfrm>
            <a:prstGeom prst="ellipse">
              <a:avLst/>
            </a:prstGeom>
            <a:noFill/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7000" b="0" i="0" u="none" strike="noStrike" cap="none">
                  <a:solidFill>
                    <a:schemeClr val="l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$</a:t>
              </a:r>
              <a:endParaRPr sz="70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6311800" y="4230686"/>
              <a:ext cx="487500" cy="615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38100" cap="flat" cmpd="sng">
              <a:solidFill>
                <a:srgbClr val="9298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46"/>
          <p:cNvSpPr/>
          <p:nvPr/>
        </p:nvSpPr>
        <p:spPr>
          <a:xfrm>
            <a:off x="8119524" y="1999399"/>
            <a:ext cx="33075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1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</a:t>
            </a:r>
            <a:r>
              <a:rPr lang="ko-KR" sz="23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r>
              <a:rPr lang="ko-KR" sz="2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환경 친화성 강화</a:t>
            </a:r>
            <a:endParaRPr sz="2300" b="0" i="0" u="none" strike="noStrike" cap="none">
              <a:solidFill>
                <a:schemeClr val="accent2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656" name="Google Shape;656;p46"/>
          <p:cNvGrpSpPr/>
          <p:nvPr/>
        </p:nvGrpSpPr>
        <p:grpSpPr>
          <a:xfrm>
            <a:off x="1349501" y="2793245"/>
            <a:ext cx="2198699" cy="2198699"/>
            <a:chOff x="1127575" y="2869449"/>
            <a:chExt cx="2331600" cy="2331600"/>
          </a:xfrm>
        </p:grpSpPr>
        <p:sp>
          <p:nvSpPr>
            <p:cNvPr id="657" name="Google Shape;657;p46"/>
            <p:cNvSpPr/>
            <p:nvPr/>
          </p:nvSpPr>
          <p:spPr>
            <a:xfrm>
              <a:off x="1127575" y="2869449"/>
              <a:ext cx="2331600" cy="2331600"/>
            </a:xfrm>
            <a:prstGeom prst="ellipse">
              <a:avLst/>
            </a:prstGeom>
            <a:solidFill>
              <a:srgbClr val="D3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8" name="Google Shape;658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1458227" y="3133511"/>
              <a:ext cx="1809524" cy="1809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9" name="Google Shape;659;p46"/>
          <p:cNvSpPr txBox="1"/>
          <p:nvPr/>
        </p:nvSpPr>
        <p:spPr>
          <a:xfrm>
            <a:off x="844300" y="5245612"/>
            <a:ext cx="3209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IBM Plex Sans KR"/>
                <a:ea typeface="IBM Plex Sans KR"/>
                <a:cs typeface="IBM Plex Sans KR"/>
                <a:sym typeface="IBM Plex Sans KR"/>
              </a:rPr>
              <a:t>기존</a:t>
            </a:r>
            <a:r>
              <a:rPr lang="ko-KR" sz="1800" dirty="0">
                <a:latin typeface="IBM Plex Sans KR"/>
                <a:ea typeface="IBM Plex Sans KR"/>
                <a:cs typeface="IBM Plex Sans KR"/>
                <a:sym typeface="IBM Plex Sans KR"/>
              </a:rPr>
              <a:t> 엔진 : 360 </a:t>
            </a:r>
            <a:r>
              <a:rPr lang="ko-KR" sz="1800" dirty="0" err="1">
                <a:latin typeface="IBM Plex Sans KR"/>
                <a:ea typeface="IBM Plex Sans KR"/>
                <a:cs typeface="IBM Plex Sans KR"/>
                <a:sym typeface="IBM Plex Sans KR"/>
              </a:rPr>
              <a:t>min</a:t>
            </a:r>
            <a:r>
              <a:rPr lang="ko-KR" sz="18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1800" dirty="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sz="1800" dirty="0">
                <a:latin typeface="IBM Plex Sans KR"/>
                <a:ea typeface="IBM Plex Sans KR"/>
                <a:cs typeface="IBM Plex Sans KR"/>
                <a:sym typeface="IBM Plex Sans KR"/>
              </a:rPr>
              <a:t>강화학습 엔진 : 5 </a:t>
            </a:r>
            <a:r>
              <a:rPr lang="ko-KR" sz="1800" dirty="0" err="1">
                <a:latin typeface="IBM Plex Sans KR"/>
                <a:ea typeface="IBM Plex Sans KR"/>
                <a:cs typeface="IBM Plex Sans KR"/>
                <a:sym typeface="IBM Plex Sans KR"/>
              </a:rPr>
              <a:t>min</a:t>
            </a:r>
            <a:endParaRPr lang="en-US" altLang="ko-KR" sz="1800" dirty="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sz="1800" dirty="0">
                <a:latin typeface="IBM Plex Sans KR"/>
                <a:ea typeface="IBM Plex Sans KR"/>
                <a:cs typeface="IBM Plex Sans KR"/>
                <a:sym typeface="IBM Plex Sans KR"/>
              </a:rPr>
              <a:t>-&gt; </a:t>
            </a:r>
            <a:r>
              <a:rPr lang="ko-KR" sz="1800" b="1" dirty="0">
                <a:latin typeface="IBM Plex Sans KR"/>
                <a:ea typeface="IBM Plex Sans KR"/>
                <a:cs typeface="IBM Plex Sans KR"/>
                <a:sym typeface="IBM Plex Sans KR"/>
              </a:rPr>
              <a:t>98.5%</a:t>
            </a:r>
            <a:r>
              <a:rPr lang="ko-KR" sz="18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-KR" sz="1800" b="1" dirty="0">
                <a:solidFill>
                  <a:schemeClr val="accent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시간 단축</a:t>
            </a:r>
            <a:endParaRPr sz="1800" b="1" dirty="0">
              <a:solidFill>
                <a:schemeClr val="accent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18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640000" y="2006575"/>
            <a:ext cx="36177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1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</a:t>
            </a:r>
            <a:r>
              <a:rPr lang="ko-KR" sz="23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 </a:t>
            </a:r>
            <a:r>
              <a:rPr lang="ko-KR" sz="23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생산계획 수립 </a:t>
            </a:r>
            <a:r>
              <a:rPr lang="ko-KR" sz="23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시간 </a:t>
            </a:r>
            <a:r>
              <a:rPr lang="ko-KR" sz="2300" b="0" i="0" u="none" strike="noStrike" cap="none">
                <a:solidFill>
                  <a:schemeClr val="accen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단축</a:t>
            </a:r>
            <a:endParaRPr sz="2300" b="0" i="0" u="none" strike="noStrike" cap="none">
              <a:solidFill>
                <a:schemeClr val="accen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D79C7D-8D5E-9E36-5C89-6139359674FB}"/>
              </a:ext>
            </a:extLst>
          </p:cNvPr>
          <p:cNvGrpSpPr/>
          <p:nvPr/>
        </p:nvGrpSpPr>
        <p:grpSpPr>
          <a:xfrm>
            <a:off x="8673937" y="2793336"/>
            <a:ext cx="2198700" cy="2198700"/>
            <a:chOff x="8673937" y="2793336"/>
            <a:chExt cx="2198700" cy="2198700"/>
          </a:xfrm>
        </p:grpSpPr>
        <p:sp>
          <p:nvSpPr>
            <p:cNvPr id="655" name="Google Shape;655;p46"/>
            <p:cNvSpPr/>
            <p:nvPr/>
          </p:nvSpPr>
          <p:spPr>
            <a:xfrm>
              <a:off x="8673937" y="2793336"/>
              <a:ext cx="2198700" cy="2198700"/>
            </a:xfrm>
            <a:prstGeom prst="ellipse">
              <a:avLst/>
            </a:prstGeom>
            <a:solidFill>
              <a:srgbClr val="515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1" name="Google Shape;661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77062" y="2933268"/>
              <a:ext cx="1992425" cy="1992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46"/>
            <p:cNvSpPr/>
            <p:nvPr/>
          </p:nvSpPr>
          <p:spPr>
            <a:xfrm>
              <a:off x="8801274" y="2920594"/>
              <a:ext cx="1944000" cy="1944000"/>
            </a:xfrm>
            <a:prstGeom prst="ellipse">
              <a:avLst/>
            </a:prstGeom>
            <a:noFill/>
            <a:ln w="114300" cap="flat" cmpd="sng">
              <a:solidFill>
                <a:srgbClr val="535A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70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</p:grpSp>
      <p:sp>
        <p:nvSpPr>
          <p:cNvPr id="663" name="Google Shape;663;p46"/>
          <p:cNvSpPr txBox="1"/>
          <p:nvPr/>
        </p:nvSpPr>
        <p:spPr>
          <a:xfrm>
            <a:off x="8168725" y="5245612"/>
            <a:ext cx="32091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r>
              <a:rPr lang="ko-KR" sz="1800" dirty="0">
                <a:latin typeface="IBM Plex Sans KR"/>
                <a:ea typeface="IBM Plex Sans KR"/>
                <a:cs typeface="IBM Plex Sans KR"/>
                <a:sym typeface="IBM Plex Sans KR"/>
              </a:rPr>
              <a:t>효율적인 생산을 통한</a:t>
            </a:r>
            <a:r>
              <a:rPr lang="en-US" altLang="ko-KR" sz="1800" dirty="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-KR" altLang="en-US" sz="1800" dirty="0">
                <a:latin typeface="IBM Plex Sans KR"/>
                <a:ea typeface="IBM Plex Sans KR"/>
                <a:cs typeface="IBM Plex Sans KR"/>
                <a:sym typeface="IBM Plex Sans KR"/>
              </a:rPr>
              <a:t>에너지 절감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IBM Plex Sans KR"/>
                <a:ea typeface="IBM Plex Sans KR"/>
                <a:cs typeface="IBM Plex Sans KR"/>
                <a:sym typeface="IBM Plex Sans KR"/>
              </a:rPr>
              <a:t>자재 및 에너지 낭비 예방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A5875B-02E0-60D1-DA1F-653468546D3C}"/>
              </a:ext>
            </a:extLst>
          </p:cNvPr>
          <p:cNvSpPr/>
          <p:nvPr/>
        </p:nvSpPr>
        <p:spPr>
          <a:xfrm>
            <a:off x="332670" y="2066011"/>
            <a:ext cx="3993832" cy="46746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F14D13-D6D4-D32A-504B-B9E62264EFB5}"/>
              </a:ext>
            </a:extLst>
          </p:cNvPr>
          <p:cNvSpPr/>
          <p:nvPr/>
        </p:nvSpPr>
        <p:spPr>
          <a:xfrm>
            <a:off x="4083007" y="2029804"/>
            <a:ext cx="3993832" cy="46746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817B68-114F-4634-2AFF-6D8E92ABA03F}"/>
              </a:ext>
            </a:extLst>
          </p:cNvPr>
          <p:cNvSpPr/>
          <p:nvPr/>
        </p:nvSpPr>
        <p:spPr>
          <a:xfrm>
            <a:off x="7830123" y="1993597"/>
            <a:ext cx="3993832" cy="46746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0386" y="559727"/>
            <a:ext cx="7381124" cy="5765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8"/>
          <p:cNvGrpSpPr/>
          <p:nvPr/>
        </p:nvGrpSpPr>
        <p:grpSpPr>
          <a:xfrm>
            <a:off x="721727" y="2025575"/>
            <a:ext cx="3244648" cy="494479"/>
            <a:chOff x="294646" y="3672851"/>
            <a:chExt cx="2979748" cy="462822"/>
          </a:xfrm>
        </p:grpSpPr>
        <p:sp>
          <p:nvSpPr>
            <p:cNvPr id="189" name="Google Shape;189;p28"/>
            <p:cNvSpPr txBox="1"/>
            <p:nvPr/>
          </p:nvSpPr>
          <p:spPr>
            <a:xfrm>
              <a:off x="294646" y="3672851"/>
              <a:ext cx="5928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sz="2500" b="1" i="0" u="none" strike="noStrike" cap="none" dirty="0">
                  <a:solidFill>
                    <a:schemeClr val="accen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01</a:t>
              </a:r>
              <a:endParaRPr sz="2500" b="1" i="0" u="none" strike="noStrike" cap="none" dirty="0">
                <a:solidFill>
                  <a:schemeClr val="accent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943394" y="3688973"/>
              <a:ext cx="23310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sz="2500" dirty="0">
                  <a:solidFill>
                    <a:srgbClr val="393939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연구</a:t>
              </a:r>
              <a:r>
                <a:rPr lang="en-US" altLang="ko-KR" sz="2500" dirty="0">
                  <a:solidFill>
                    <a:srgbClr val="393939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 </a:t>
              </a:r>
              <a:r>
                <a:rPr lang="ko-KR" sz="2500" dirty="0">
                  <a:solidFill>
                    <a:srgbClr val="393939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개요</a:t>
              </a:r>
              <a:endParaRPr sz="2500" b="0" i="0" u="none" strike="noStrike" cap="none" dirty="0">
                <a:solidFill>
                  <a:srgbClr val="0000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</p:grpSp>
      <p:grpSp>
        <p:nvGrpSpPr>
          <p:cNvPr id="191" name="Google Shape;191;p28"/>
          <p:cNvGrpSpPr/>
          <p:nvPr/>
        </p:nvGrpSpPr>
        <p:grpSpPr>
          <a:xfrm>
            <a:off x="721727" y="3002760"/>
            <a:ext cx="3244648" cy="494493"/>
            <a:chOff x="294646" y="3672838"/>
            <a:chExt cx="2979748" cy="462835"/>
          </a:xfrm>
        </p:grpSpPr>
        <p:sp>
          <p:nvSpPr>
            <p:cNvPr id="192" name="Google Shape;192;p28"/>
            <p:cNvSpPr txBox="1"/>
            <p:nvPr/>
          </p:nvSpPr>
          <p:spPr>
            <a:xfrm>
              <a:off x="294646" y="3672838"/>
              <a:ext cx="5649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sz="2500" b="1" i="0" u="none" strike="noStrike" cap="none" dirty="0">
                  <a:solidFill>
                    <a:schemeClr val="accen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02</a:t>
              </a:r>
              <a:endParaRPr sz="2500" b="1" i="0" u="none" strike="noStrike" cap="none" dirty="0">
                <a:solidFill>
                  <a:schemeClr val="accent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943394" y="3688973"/>
              <a:ext cx="23310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sz="2500" dirty="0">
                  <a:solidFill>
                    <a:srgbClr val="393939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연구</a:t>
              </a:r>
              <a:r>
                <a:rPr lang="en-US" altLang="ko-KR" sz="2500" dirty="0">
                  <a:solidFill>
                    <a:srgbClr val="393939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 </a:t>
              </a:r>
              <a:r>
                <a:rPr lang="ko-KR" sz="2500" dirty="0">
                  <a:solidFill>
                    <a:srgbClr val="393939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내용</a:t>
              </a:r>
              <a:endParaRPr sz="2500" b="0" i="0" u="none" strike="noStrike" cap="none" dirty="0">
                <a:solidFill>
                  <a:srgbClr val="0000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</p:grpSp>
      <p:grpSp>
        <p:nvGrpSpPr>
          <p:cNvPr id="194" name="Google Shape;194;p28"/>
          <p:cNvGrpSpPr/>
          <p:nvPr/>
        </p:nvGrpSpPr>
        <p:grpSpPr>
          <a:xfrm>
            <a:off x="721726" y="3979945"/>
            <a:ext cx="3731714" cy="494480"/>
            <a:chOff x="294645" y="3672850"/>
            <a:chExt cx="3427049" cy="462823"/>
          </a:xfrm>
        </p:grpSpPr>
        <p:sp>
          <p:nvSpPr>
            <p:cNvPr id="195" name="Google Shape;195;p28"/>
            <p:cNvSpPr txBox="1"/>
            <p:nvPr/>
          </p:nvSpPr>
          <p:spPr>
            <a:xfrm>
              <a:off x="294645" y="3672850"/>
              <a:ext cx="5928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sz="2500" b="1" i="0" u="none" strike="noStrike" cap="none">
                  <a:solidFill>
                    <a:schemeClr val="accen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03</a:t>
              </a:r>
              <a:endParaRPr sz="2500" b="1" i="0" u="none" strike="noStrike" cap="none">
                <a:solidFill>
                  <a:schemeClr val="accent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96" name="Google Shape;196;p28"/>
            <p:cNvSpPr txBox="1"/>
            <p:nvPr/>
          </p:nvSpPr>
          <p:spPr>
            <a:xfrm>
              <a:off x="943394" y="3688973"/>
              <a:ext cx="27783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sz="2500" dirty="0">
                  <a:solidFill>
                    <a:srgbClr val="393939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연구 결과</a:t>
              </a:r>
              <a:endParaRPr sz="2500" b="0" i="0" u="none" strike="noStrike" cap="none" dirty="0">
                <a:solidFill>
                  <a:srgbClr val="000000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</p:grpSp>
      <p:grpSp>
        <p:nvGrpSpPr>
          <p:cNvPr id="197" name="Google Shape;197;p28"/>
          <p:cNvGrpSpPr/>
          <p:nvPr/>
        </p:nvGrpSpPr>
        <p:grpSpPr>
          <a:xfrm>
            <a:off x="721726" y="4957130"/>
            <a:ext cx="3848662" cy="879120"/>
            <a:chOff x="294645" y="3672835"/>
            <a:chExt cx="3534449" cy="822838"/>
          </a:xfrm>
        </p:grpSpPr>
        <p:sp>
          <p:nvSpPr>
            <p:cNvPr id="198" name="Google Shape;198;p28"/>
            <p:cNvSpPr txBox="1"/>
            <p:nvPr/>
          </p:nvSpPr>
          <p:spPr>
            <a:xfrm>
              <a:off x="294645" y="3672835"/>
              <a:ext cx="5928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sz="2500" b="1" i="0" u="none" strike="noStrike" cap="none">
                  <a:solidFill>
                    <a:schemeClr val="accen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04</a:t>
              </a:r>
              <a:endParaRPr sz="2500" b="1" i="0" u="none" strike="noStrike" cap="none">
                <a:solidFill>
                  <a:schemeClr val="accent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199" name="Google Shape;199;p28"/>
            <p:cNvSpPr txBox="1"/>
            <p:nvPr/>
          </p:nvSpPr>
          <p:spPr>
            <a:xfrm>
              <a:off x="943394" y="3688973"/>
              <a:ext cx="2885700" cy="8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ko-KR" sz="2500" dirty="0">
                  <a:solidFill>
                    <a:schemeClr val="hlink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활용방안 및 </a:t>
              </a:r>
              <a:endParaRPr sz="2500" dirty="0">
                <a:solidFill>
                  <a:schemeClr val="hlink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r>
                <a:rPr lang="ko-KR" sz="2500" dirty="0">
                  <a:solidFill>
                    <a:schemeClr val="hlink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기대성과</a:t>
              </a:r>
              <a:endParaRPr sz="2500" dirty="0">
                <a:solidFill>
                  <a:schemeClr val="hlink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</p:grpSp>
      <p:grpSp>
        <p:nvGrpSpPr>
          <p:cNvPr id="200" name="Google Shape;200;p28"/>
          <p:cNvGrpSpPr/>
          <p:nvPr/>
        </p:nvGrpSpPr>
        <p:grpSpPr>
          <a:xfrm>
            <a:off x="-16189" y="622281"/>
            <a:ext cx="6928646" cy="776851"/>
            <a:chOff x="-16189" y="622281"/>
            <a:chExt cx="6928646" cy="776851"/>
          </a:xfrm>
        </p:grpSpPr>
        <p:sp>
          <p:nvSpPr>
            <p:cNvPr id="201" name="Google Shape;201;p28"/>
            <p:cNvSpPr txBox="1"/>
            <p:nvPr/>
          </p:nvSpPr>
          <p:spPr>
            <a:xfrm>
              <a:off x="620838" y="622281"/>
              <a:ext cx="3933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202" name="Google Shape;202;p28"/>
            <p:cNvSpPr txBox="1"/>
            <p:nvPr/>
          </p:nvSpPr>
          <p:spPr>
            <a:xfrm>
              <a:off x="742657" y="660232"/>
              <a:ext cx="6169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Arial"/>
                <a:buNone/>
              </a:pPr>
              <a:r>
                <a:rPr lang="ko-KR" sz="4200" b="1" i="0" u="none" strike="noStrike" cap="none" dirty="0">
                  <a:solidFill>
                    <a:schemeClr val="accen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CONTENTS</a:t>
              </a:r>
              <a:endParaRPr sz="4200" b="1" i="0" u="none" strike="noStrike" cap="none" dirty="0">
                <a:solidFill>
                  <a:schemeClr val="accent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cxnSp>
          <p:nvCxnSpPr>
            <p:cNvPr id="203" name="Google Shape;203;p28"/>
            <p:cNvCxnSpPr/>
            <p:nvPr/>
          </p:nvCxnSpPr>
          <p:spPr>
            <a:xfrm>
              <a:off x="-16189" y="1011222"/>
              <a:ext cx="7005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3" name="Google Shape;358;p36">
            <a:extLst>
              <a:ext uri="{FF2B5EF4-FFF2-40B4-BE49-F238E27FC236}">
                <a16:creationId xmlns:a16="http://schemas.microsoft.com/office/drawing/2014/main" id="{314FFC2D-31CA-307F-EB69-A93A9B3A0660}"/>
              </a:ext>
            </a:extLst>
          </p:cNvPr>
          <p:cNvSpPr/>
          <p:nvPr/>
        </p:nvSpPr>
        <p:spPr>
          <a:xfrm>
            <a:off x="0" y="18473"/>
            <a:ext cx="6096000" cy="165599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IBM Plex Serif Medium" panose="02060603050406000203" pitchFamily="18" charset="0"/>
              <a:sym typeface="Arial"/>
            </a:endParaRPr>
          </a:p>
        </p:txBody>
      </p:sp>
      <p:sp>
        <p:nvSpPr>
          <p:cNvPr id="4" name="Google Shape;358;p36">
            <a:extLst>
              <a:ext uri="{FF2B5EF4-FFF2-40B4-BE49-F238E27FC236}">
                <a16:creationId xmlns:a16="http://schemas.microsoft.com/office/drawing/2014/main" id="{6D7F397E-4B84-57FC-5DC7-0966B96603F5}"/>
              </a:ext>
            </a:extLst>
          </p:cNvPr>
          <p:cNvSpPr/>
          <p:nvPr/>
        </p:nvSpPr>
        <p:spPr>
          <a:xfrm>
            <a:off x="-4616" y="4616"/>
            <a:ext cx="6096000" cy="34372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IBM Plex Serif Medium" panose="02060603050406000203" pitchFamily="18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6"/>
          <p:cNvSpPr txBox="1"/>
          <p:nvPr/>
        </p:nvSpPr>
        <p:spPr>
          <a:xfrm>
            <a:off x="904240" y="3426023"/>
            <a:ext cx="7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Part 3,</a:t>
            </a: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 txBox="1"/>
          <p:nvPr/>
        </p:nvSpPr>
        <p:spPr>
          <a:xfrm>
            <a:off x="109676" y="184070"/>
            <a:ext cx="5876700" cy="314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IBM Plex Sans KR SemiBold"/>
              <a:buAutoNum type="arabicPeriod"/>
            </a:pPr>
            <a:r>
              <a:rPr lang="ko-KR" sz="2200" i="0" u="none" strike="noStrike" cap="none" dirty="0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연구 </a:t>
            </a:r>
            <a:r>
              <a:rPr lang="ko-KR" sz="2200" dirty="0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개요: </a:t>
            </a:r>
            <a:endParaRPr sz="2200" dirty="0">
              <a:solidFill>
                <a:srgbClr val="43434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LCD에서</a:t>
            </a: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OLED 디스플레이로 넘어가며 </a:t>
            </a:r>
            <a:r>
              <a:rPr lang="ko-KR" sz="1900" dirty="0">
                <a:solidFill>
                  <a:srgbClr val="1F64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복잡해진 제약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-&gt; </a:t>
            </a:r>
            <a:r>
              <a:rPr lang="ko-KR" altLang="en-US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수리계획법</a:t>
            </a: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기반 엔진 </a:t>
            </a:r>
            <a:r>
              <a:rPr lang="ko-KR" sz="1900" dirty="0">
                <a:solidFill>
                  <a:srgbClr val="1F64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사용이 어려움</a:t>
            </a:r>
            <a:endParaRPr sz="1900" dirty="0">
              <a:solidFill>
                <a:srgbClr val="1F64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idle</a:t>
            </a: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-KR" sz="1900" dirty="0" err="1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time과</a:t>
            </a: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소자 폐기량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latin typeface="IBM Plex Sans KR"/>
                <a:ea typeface="IBM Plex Sans KR"/>
                <a:cs typeface="IBM Plex Sans KR"/>
                <a:sym typeface="IBM Plex Sans KR"/>
              </a:rPr>
              <a:t>-&gt; </a:t>
            </a:r>
            <a:r>
              <a:rPr lang="ko-KR" sz="1900" dirty="0">
                <a:solidFill>
                  <a:srgbClr val="1F64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금전적 손실</a:t>
            </a: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 발생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이를 해소하기 위해 </a:t>
            </a:r>
            <a:r>
              <a:rPr lang="ko-KR" sz="1900" dirty="0">
                <a:solidFill>
                  <a:srgbClr val="1F64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강화학습 기반 생산계획 엔진</a:t>
            </a: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구축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51" name="Google Shape;651;p46"/>
          <p:cNvSpPr txBox="1"/>
          <p:nvPr/>
        </p:nvSpPr>
        <p:spPr>
          <a:xfrm>
            <a:off x="6329761" y="199476"/>
            <a:ext cx="5876700" cy="3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dirty="0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2.   </a:t>
            </a:r>
            <a:r>
              <a:rPr lang="ko-KR" sz="2200" i="0" u="none" strike="noStrike" cap="none" dirty="0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연구 </a:t>
            </a:r>
            <a:r>
              <a:rPr lang="ko-KR" sz="2200" dirty="0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내용: </a:t>
            </a:r>
            <a:endParaRPr sz="2200" dirty="0">
              <a:solidFill>
                <a:srgbClr val="43434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MDP 환경에서 PPO 알고리즘을 활용해 학습 진행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MOL 생산에 앞서 원형 생산 진행 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-&gt; 원형 생산 RULE 3개를 설계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-&gt; RULE 3가 </a:t>
            </a:r>
            <a:r>
              <a:rPr lang="ko-KR" sz="1900" dirty="0">
                <a:solidFill>
                  <a:srgbClr val="1F64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가장 낮은</a:t>
            </a: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폐기량 수치를 지님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1F64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비교분석</a:t>
            </a: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을 위해 GA 모델 설계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52" name="Google Shape;652;p46"/>
          <p:cNvSpPr txBox="1"/>
          <p:nvPr/>
        </p:nvSpPr>
        <p:spPr>
          <a:xfrm>
            <a:off x="109711" y="3534220"/>
            <a:ext cx="5876700" cy="24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dirty="0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3.   </a:t>
            </a:r>
            <a:r>
              <a:rPr lang="ko-KR" sz="2200" i="0" u="none" strike="noStrike" cap="none" dirty="0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연구 </a:t>
            </a:r>
            <a:r>
              <a:rPr lang="ko-KR" sz="2200" dirty="0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결과: </a:t>
            </a:r>
            <a:endParaRPr sz="2200" dirty="0">
              <a:solidFill>
                <a:srgbClr val="43434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GA 모델과 강화학습 모델을 비교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-&gt; 전반적인 지표에서 강화학습이 더 좋은 결과를 냄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소자 폐기량에서 </a:t>
            </a:r>
            <a:r>
              <a:rPr lang="ko-KR" sz="1900" dirty="0">
                <a:solidFill>
                  <a:srgbClr val="1F64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90%</a:t>
            </a: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가량의 차이를 보임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-&gt; 강화학습 모델이 GA 모델보다 성능이 </a:t>
            </a:r>
            <a:r>
              <a:rPr lang="ko-KR" sz="1900" dirty="0">
                <a:solidFill>
                  <a:srgbClr val="1F64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우수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53" name="Google Shape;653;p46"/>
          <p:cNvSpPr txBox="1"/>
          <p:nvPr/>
        </p:nvSpPr>
        <p:spPr>
          <a:xfrm>
            <a:off x="6329761" y="3534208"/>
            <a:ext cx="5876700" cy="3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dirty="0">
                <a:solidFill>
                  <a:srgbClr val="434343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4.   활용방안 및 기대성과:</a:t>
            </a:r>
            <a:endParaRPr sz="2200" dirty="0">
              <a:solidFill>
                <a:srgbClr val="434343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생산계획 수립 </a:t>
            </a:r>
            <a:r>
              <a:rPr lang="ko-KR" sz="1900" dirty="0">
                <a:solidFill>
                  <a:srgbClr val="1F64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시간 단축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-&gt; 다양한 시나리오를 탐색 가능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소자 폐기량과 납기 초과건수를 최소화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-&gt;</a:t>
            </a:r>
            <a:r>
              <a:rPr lang="ko-KR" sz="1900" dirty="0">
                <a:solidFill>
                  <a:srgbClr val="1F64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생산 비용을 절감</a:t>
            </a: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함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1F64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환경 친화적</a:t>
            </a:r>
            <a:r>
              <a:rPr lang="ko-KR" sz="1900" dirty="0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이며, 에너지와 자원 낭비를 방지함</a:t>
            </a:r>
            <a:endParaRPr sz="1900" dirty="0">
              <a:solidFill>
                <a:srgbClr val="434343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cxnSp>
        <p:nvCxnSpPr>
          <p:cNvPr id="654" name="Google Shape;654;p46"/>
          <p:cNvCxnSpPr/>
          <p:nvPr/>
        </p:nvCxnSpPr>
        <p:spPr>
          <a:xfrm>
            <a:off x="-20400" y="3527880"/>
            <a:ext cx="1223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46"/>
          <p:cNvCxnSpPr/>
          <p:nvPr/>
        </p:nvCxnSpPr>
        <p:spPr>
          <a:xfrm>
            <a:off x="6205625" y="172312"/>
            <a:ext cx="0" cy="66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" name="Google Shape;601;p43">
            <a:extLst>
              <a:ext uri="{FF2B5EF4-FFF2-40B4-BE49-F238E27FC236}">
                <a16:creationId xmlns:a16="http://schemas.microsoft.com/office/drawing/2014/main" id="{28307DF5-8096-09DB-8034-DE90A204D3D2}"/>
              </a:ext>
            </a:extLst>
          </p:cNvPr>
          <p:cNvSpPr/>
          <p:nvPr/>
        </p:nvSpPr>
        <p:spPr>
          <a:xfrm>
            <a:off x="0" y="18470"/>
            <a:ext cx="6096000" cy="16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6"/>
          <p:cNvSpPr txBox="1"/>
          <p:nvPr/>
        </p:nvSpPr>
        <p:spPr>
          <a:xfrm>
            <a:off x="904240" y="3121223"/>
            <a:ext cx="7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Part</a:t>
            </a:r>
            <a:r>
              <a:rPr lang="ko-KR" sz="1400" b="0" i="0" u="none" strike="noStrike" cap="none" dirty="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3,</a:t>
            </a:r>
            <a:r>
              <a:rPr lang="ko-KR" sz="1400" b="0" i="0" u="none" strike="noStrike" cap="none" dirty="0">
                <a:solidFill>
                  <a:schemeClr val="lt1"/>
                </a:solidFill>
                <a:latin typeface="IBM Plex Serif Medium" panose="02060603050406000203" pitchFamily="18" charset="0"/>
                <a:sym typeface="Arial"/>
              </a:rPr>
              <a:t> </a:t>
            </a:r>
            <a:endParaRPr sz="1400" b="0" i="0" u="none" strike="noStrike" cap="none" dirty="0">
              <a:solidFill>
                <a:schemeClr val="lt1"/>
              </a:solidFill>
              <a:latin typeface="IBM Plex Serif Medium" panose="02060603050406000203" pitchFamily="18" charset="0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IBM Plex Serif Medium" panose="02060603050406000203" pitchFamily="18" charset="0"/>
              <a:sym typeface="Arial"/>
            </a:endParaRPr>
          </a:p>
        </p:txBody>
      </p:sp>
      <p:grpSp>
        <p:nvGrpSpPr>
          <p:cNvPr id="641" name="Google Shape;641;p46"/>
          <p:cNvGrpSpPr/>
          <p:nvPr/>
        </p:nvGrpSpPr>
        <p:grpSpPr>
          <a:xfrm>
            <a:off x="904240" y="2823130"/>
            <a:ext cx="4467900" cy="1188720"/>
            <a:chOff x="904240" y="2823130"/>
            <a:chExt cx="4467900" cy="1188720"/>
          </a:xfrm>
        </p:grpSpPr>
        <p:sp>
          <p:nvSpPr>
            <p:cNvPr id="642" name="Google Shape;642;p46"/>
            <p:cNvSpPr txBox="1"/>
            <p:nvPr/>
          </p:nvSpPr>
          <p:spPr>
            <a:xfrm>
              <a:off x="1647264" y="3105834"/>
              <a:ext cx="3313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sz="3600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백업 슬라이드</a:t>
              </a:r>
              <a:endParaRPr sz="14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cxnSp>
          <p:nvCxnSpPr>
            <p:cNvPr id="643" name="Google Shape;643;p46"/>
            <p:cNvCxnSpPr/>
            <p:nvPr/>
          </p:nvCxnSpPr>
          <p:spPr>
            <a:xfrm>
              <a:off x="904240" y="2823130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904240" y="4011850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45" name="Google Shape;645;p46"/>
            <p:cNvSpPr txBox="1"/>
            <p:nvPr/>
          </p:nvSpPr>
          <p:spPr>
            <a:xfrm>
              <a:off x="904240" y="3121223"/>
              <a:ext cx="74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dirty="0" err="1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Extra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,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IBM Plex Serif Medium" panose="02060603050406000203" pitchFamily="18" charset="0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lt1"/>
                </a:solidFill>
                <a:latin typeface="IBM Plex Serif Medium" panose="02060603050406000203" pitchFamily="18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0"/>
          <p:cNvSpPr txBox="1"/>
          <p:nvPr/>
        </p:nvSpPr>
        <p:spPr>
          <a:xfrm>
            <a:off x="278044" y="1272753"/>
            <a:ext cx="5400000" cy="301618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기업명</a:t>
            </a:r>
            <a:endParaRPr sz="2000" b="0" i="0" u="none" strike="noStrike" cap="none" dirty="0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LG </a:t>
            </a:r>
            <a:r>
              <a:rPr lang="ko-KR" sz="1500" b="0" i="0" u="none" strike="noStrike" cap="none" dirty="0" err="1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Display</a:t>
            </a:r>
            <a:endParaRPr sz="15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업종</a:t>
            </a:r>
            <a:endParaRPr sz="2000" b="0" i="0" u="none" strike="noStrike" cap="none" dirty="0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디스플레이 패널 제조업</a:t>
            </a:r>
            <a:endParaRPr sz="15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202124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→ 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OLED</a:t>
            </a:r>
            <a:endParaRPr sz="15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500" b="1" i="0" u="none" strike="noStrike" cap="none" dirty="0">
                <a:solidFill>
                  <a:srgbClr val="202124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	</a:t>
            </a:r>
            <a:r>
              <a:rPr lang="ko-KR" sz="1400" b="1" i="0" u="none" strike="noStrike" cap="none" dirty="0">
                <a:solidFill>
                  <a:srgbClr val="202124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→</a:t>
            </a:r>
            <a:r>
              <a:rPr lang="ko-KR" sz="1050" b="1" i="0" u="none" strike="noStrike" cap="none" dirty="0">
                <a:solidFill>
                  <a:srgbClr val="202124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IPS 패널</a:t>
            </a:r>
            <a:endParaRPr sz="15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41" name="Google Shape;741;p50"/>
          <p:cNvSpPr/>
          <p:nvPr/>
        </p:nvSpPr>
        <p:spPr>
          <a:xfrm>
            <a:off x="0" y="2229"/>
            <a:ext cx="121920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0"/>
          <p:cNvSpPr txBox="1"/>
          <p:nvPr/>
        </p:nvSpPr>
        <p:spPr>
          <a:xfrm>
            <a:off x="3205654" y="345846"/>
            <a:ext cx="58482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5"/>
              <a:buFont typeface="Arial"/>
              <a:buNone/>
            </a:pPr>
            <a:r>
              <a:rPr lang="ko-KR" sz="2655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LG Display</a:t>
            </a:r>
            <a:endParaRPr sz="3413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43" name="Google Shape;743;p50"/>
          <p:cNvSpPr txBox="1"/>
          <p:nvPr/>
        </p:nvSpPr>
        <p:spPr>
          <a:xfrm>
            <a:off x="9752734" y="712370"/>
            <a:ext cx="21912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3"/>
              <a:buFont typeface="Arial"/>
              <a:buNone/>
            </a:pPr>
            <a:r>
              <a:rPr lang="ko-KR" sz="1043" b="0" i="0" u="none" strike="noStrike" cap="none">
                <a:solidFill>
                  <a:srgbClr val="A5A5A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DSRL</a:t>
            </a:r>
            <a:endParaRPr sz="1327" b="0" i="0" u="none" strike="noStrike" cap="none">
              <a:solidFill>
                <a:srgbClr val="A5A5A5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44" name="Google Shape;744;p50"/>
          <p:cNvSpPr/>
          <p:nvPr/>
        </p:nvSpPr>
        <p:spPr>
          <a:xfrm>
            <a:off x="0" y="1071549"/>
            <a:ext cx="12192000" cy="171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7"/>
              <a:buFont typeface="Arial"/>
              <a:buNone/>
            </a:pPr>
            <a:endParaRPr sz="1707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50"/>
          <p:cNvSpPr txBox="1"/>
          <p:nvPr/>
        </p:nvSpPr>
        <p:spPr>
          <a:xfrm>
            <a:off x="976894" y="1642975"/>
            <a:ext cx="35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0781" y="1537529"/>
            <a:ext cx="3477074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0"/>
          <p:cNvSpPr txBox="1"/>
          <p:nvPr/>
        </p:nvSpPr>
        <p:spPr>
          <a:xfrm>
            <a:off x="5954250" y="1275053"/>
            <a:ext cx="5989800" cy="5443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20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회사 소개</a:t>
            </a:r>
            <a:endParaRPr sz="20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차별화된 기술력으로 혁신적인 디스플레이 제품을 생산, 판매하는 회사</a:t>
            </a:r>
            <a:endParaRPr sz="1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북미와 유럽 중국 등 주요 시장에서 협업 강화를 위한 생산 거점 운영</a:t>
            </a:r>
            <a:endParaRPr sz="1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TV, Mobile, IT, Auto, Commercial 등 다양한 디스플레이 제품군에서 차별화된 가치를 제공하며 디스플레이 산업 선도</a:t>
            </a: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20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주요 기술</a:t>
            </a:r>
            <a:endParaRPr sz="20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매출액 대비 연구개발비 비중은 약 7%대로 신제품/신기술에 대한 체계적인 연구개발활동을 통해 고객 가치를 지속적으로 창출</a:t>
            </a: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국내 및 중국, 베트남에 생산 법인을 갖고 있으며, 생산 능력은 8세대 글라스(2200x2500mm) 기준으로 연간 약 9.2백만장 수준</a:t>
            </a: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555555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48" name="Google Shape;748;p50"/>
          <p:cNvSpPr txBox="1"/>
          <p:nvPr/>
        </p:nvSpPr>
        <p:spPr>
          <a:xfrm>
            <a:off x="278044" y="4370998"/>
            <a:ext cx="5400000" cy="2362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sz="20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직무정보</a:t>
            </a:r>
            <a:endParaRPr sz="20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DX : AI/Big Data, 업무혁신 등</a:t>
            </a: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1" i="0" u="none" strike="noStrike" cap="none">
                <a:solidFill>
                  <a:srgbClr val="202124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R&amp;D : 회로설계, 기구설계, 광학설계 등</a:t>
            </a: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1" i="0" u="none" strike="noStrike" cap="none">
                <a:solidFill>
                  <a:srgbClr val="202124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생산지원 : 구매, 생산기획관리, 품질 등</a:t>
            </a: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1" i="0" u="none" strike="noStrike" cap="none">
                <a:solidFill>
                  <a:srgbClr val="202124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제조 : 공정개발, 공정장비 등</a:t>
            </a: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BM Plex Sans KR"/>
              <a:buChar char="-"/>
            </a:pPr>
            <a:r>
              <a:rPr lang="ko-KR" sz="1500" b="1" i="0" u="none" strike="noStrike" cap="none">
                <a:solidFill>
                  <a:srgbClr val="202124"/>
                </a:solidFill>
                <a:highlight>
                  <a:schemeClr val="lt1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영업/마케팅 : 상품 기획, 영업, 마케팅 등</a:t>
            </a:r>
            <a:endParaRPr sz="20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749" name="Google Shape;74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2839" y="4600853"/>
            <a:ext cx="2438735" cy="18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1575" y="4600840"/>
            <a:ext cx="2813876" cy="18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0"/>
          <p:cNvSpPr txBox="1"/>
          <p:nvPr/>
        </p:nvSpPr>
        <p:spPr>
          <a:xfrm>
            <a:off x="265499" y="1935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참여기업 소개</a:t>
            </a:r>
            <a:endParaRPr sz="1400" b="0" i="0" u="none" strike="noStrike" cap="non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69B8FD7-1570-3102-9F59-7AEE4448A617}"/>
              </a:ext>
            </a:extLst>
          </p:cNvPr>
          <p:cNvGrpSpPr/>
          <p:nvPr/>
        </p:nvGrpSpPr>
        <p:grpSpPr>
          <a:xfrm>
            <a:off x="2634996" y="1155385"/>
            <a:ext cx="6922007" cy="3448737"/>
            <a:chOff x="2471375" y="1173039"/>
            <a:chExt cx="7249289" cy="3611798"/>
          </a:xfrm>
        </p:grpSpPr>
        <p:pic>
          <p:nvPicPr>
            <p:cNvPr id="756" name="Google Shape;756;p51"/>
            <p:cNvPicPr preferRelativeResize="0"/>
            <p:nvPr/>
          </p:nvPicPr>
          <p:blipFill rotWithShape="1">
            <a:blip r:embed="rId3">
              <a:alphaModFix/>
            </a:blip>
            <a:srcRect l="5175" t="25302" r="5282" b="20725"/>
            <a:stretch/>
          </p:blipFill>
          <p:spPr>
            <a:xfrm>
              <a:off x="2471388" y="1700387"/>
              <a:ext cx="7249276" cy="308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51"/>
            <p:cNvPicPr preferRelativeResize="0"/>
            <p:nvPr/>
          </p:nvPicPr>
          <p:blipFill rotWithShape="1">
            <a:blip r:embed="rId3">
              <a:alphaModFix/>
            </a:blip>
            <a:srcRect l="5175" t="78429" r="5282" b="11480"/>
            <a:stretch/>
          </p:blipFill>
          <p:spPr>
            <a:xfrm>
              <a:off x="2471375" y="1173039"/>
              <a:ext cx="7249276" cy="5766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8" name="Google Shape;758;p51"/>
          <p:cNvGrpSpPr/>
          <p:nvPr/>
        </p:nvGrpSpPr>
        <p:grpSpPr>
          <a:xfrm>
            <a:off x="50" y="4951674"/>
            <a:ext cx="2438400" cy="1989600"/>
            <a:chOff x="50" y="4716150"/>
            <a:chExt cx="2438400" cy="1989600"/>
          </a:xfrm>
        </p:grpSpPr>
        <p:sp>
          <p:nvSpPr>
            <p:cNvPr id="759" name="Google Shape;759;p51"/>
            <p:cNvSpPr/>
            <p:nvPr/>
          </p:nvSpPr>
          <p:spPr>
            <a:xfrm>
              <a:off x="50" y="4716150"/>
              <a:ext cx="2438400" cy="1989600"/>
            </a:xfrm>
            <a:prstGeom prst="rect">
              <a:avLst/>
            </a:prstGeom>
            <a:solidFill>
              <a:srgbClr val="D3D6DC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LTPS</a:t>
              </a:r>
              <a:endParaRPr sz="2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전자의 이동 성능을 높인 </a:t>
              </a:r>
              <a:endParaRPr sz="14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TFT의 한 종류</a:t>
              </a:r>
              <a:endParaRPr sz="21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50" y="4716150"/>
              <a:ext cx="2438400" cy="5232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LTPS</a:t>
              </a:r>
              <a:endParaRPr sz="21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761" name="Google Shape;761;p51"/>
          <p:cNvGrpSpPr/>
          <p:nvPr/>
        </p:nvGrpSpPr>
        <p:grpSpPr>
          <a:xfrm>
            <a:off x="2438450" y="4951674"/>
            <a:ext cx="2438400" cy="1989600"/>
            <a:chOff x="2438450" y="4716150"/>
            <a:chExt cx="2438400" cy="1989600"/>
          </a:xfrm>
        </p:grpSpPr>
        <p:sp>
          <p:nvSpPr>
            <p:cNvPr id="762" name="Google Shape;762;p51"/>
            <p:cNvSpPr/>
            <p:nvPr/>
          </p:nvSpPr>
          <p:spPr>
            <a:xfrm>
              <a:off x="2438450" y="4716150"/>
              <a:ext cx="2438400" cy="1989600"/>
            </a:xfrm>
            <a:prstGeom prst="rect">
              <a:avLst/>
            </a:prstGeom>
            <a:solidFill>
              <a:srgbClr val="D3D6DC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증착(</a:t>
              </a:r>
              <a:r>
                <a:rPr lang="ko-KR" sz="19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Evaporation</a:t>
              </a: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2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자체발광 OLED 픽셀을 만들기 위한 과정에 필요한 방법</a:t>
              </a:r>
              <a:endParaRPr sz="14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2438450" y="4716150"/>
              <a:ext cx="2438400" cy="5232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증착(</a:t>
              </a:r>
              <a:r>
                <a:rPr lang="ko-KR" sz="19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Evaporation</a:t>
              </a: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21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764" name="Google Shape;764;p51"/>
          <p:cNvGrpSpPr/>
          <p:nvPr/>
        </p:nvGrpSpPr>
        <p:grpSpPr>
          <a:xfrm>
            <a:off x="4876825" y="4951674"/>
            <a:ext cx="2438400" cy="1989600"/>
            <a:chOff x="4876825" y="4716150"/>
            <a:chExt cx="2438400" cy="1989600"/>
          </a:xfrm>
        </p:grpSpPr>
        <p:sp>
          <p:nvSpPr>
            <p:cNvPr id="765" name="Google Shape;765;p51"/>
            <p:cNvSpPr/>
            <p:nvPr/>
          </p:nvSpPr>
          <p:spPr>
            <a:xfrm>
              <a:off x="4876825" y="4716150"/>
              <a:ext cx="2438400" cy="1989600"/>
            </a:xfrm>
            <a:prstGeom prst="rect">
              <a:avLst/>
            </a:prstGeom>
            <a:solidFill>
              <a:srgbClr val="D3D6DC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봉지(</a:t>
              </a:r>
              <a:r>
                <a:rPr lang="ko-KR" sz="19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Encapsulation</a:t>
              </a: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2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OLED의 유기물층과 전극에 산소와 수분을 차단하는 공정</a:t>
              </a:r>
              <a:endParaRPr sz="14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4876825" y="4716150"/>
              <a:ext cx="2438400" cy="5232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봉지(</a:t>
              </a:r>
              <a:r>
                <a:rPr lang="ko-KR" sz="19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Encapsulation</a:t>
              </a: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21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767" name="Google Shape;767;p51"/>
          <p:cNvGrpSpPr/>
          <p:nvPr/>
        </p:nvGrpSpPr>
        <p:grpSpPr>
          <a:xfrm>
            <a:off x="7315225" y="4951674"/>
            <a:ext cx="2438400" cy="1989600"/>
            <a:chOff x="7315225" y="4716150"/>
            <a:chExt cx="2438400" cy="1989600"/>
          </a:xfrm>
        </p:grpSpPr>
        <p:sp>
          <p:nvSpPr>
            <p:cNvPr id="768" name="Google Shape;768;p51"/>
            <p:cNvSpPr/>
            <p:nvPr/>
          </p:nvSpPr>
          <p:spPr>
            <a:xfrm>
              <a:off x="7315225" y="4716150"/>
              <a:ext cx="2438400" cy="1989600"/>
            </a:xfrm>
            <a:prstGeom prst="rect">
              <a:avLst/>
            </a:prstGeom>
            <a:solidFill>
              <a:srgbClr val="D3D6DC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셀(</a:t>
              </a:r>
              <a:r>
                <a:rPr lang="ko-KR" sz="19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Cell</a:t>
              </a: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2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디스플레이 기판에서 적절한 크기로 잘라낸 상태</a:t>
              </a:r>
              <a:endParaRPr sz="14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7315225" y="4716150"/>
              <a:ext cx="2438400" cy="5232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셀(</a:t>
              </a:r>
              <a:r>
                <a:rPr lang="ko-KR" sz="19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Cell</a:t>
              </a: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21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770" name="Google Shape;770;p51"/>
          <p:cNvGrpSpPr/>
          <p:nvPr/>
        </p:nvGrpSpPr>
        <p:grpSpPr>
          <a:xfrm>
            <a:off x="9753600" y="4951674"/>
            <a:ext cx="2438400" cy="1989600"/>
            <a:chOff x="9753600" y="4716150"/>
            <a:chExt cx="2438400" cy="1989600"/>
          </a:xfrm>
        </p:grpSpPr>
        <p:sp>
          <p:nvSpPr>
            <p:cNvPr id="771" name="Google Shape;771;p51"/>
            <p:cNvSpPr/>
            <p:nvPr/>
          </p:nvSpPr>
          <p:spPr>
            <a:xfrm>
              <a:off x="9753600" y="4716150"/>
              <a:ext cx="2438400" cy="1989600"/>
            </a:xfrm>
            <a:prstGeom prst="rect">
              <a:avLst/>
            </a:prstGeom>
            <a:solidFill>
              <a:srgbClr val="D3D6DC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모듈(</a:t>
              </a:r>
              <a:r>
                <a:rPr lang="ko-KR" sz="19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Module</a:t>
              </a: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2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393939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최종 제품에서 구동할 수 있도록 한 디스플레이 단위 부품</a:t>
              </a:r>
              <a:endParaRPr sz="1400" b="0" i="0" u="none" strike="noStrike" cap="none">
                <a:solidFill>
                  <a:srgbClr val="393939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9753600" y="4716150"/>
              <a:ext cx="2438400" cy="5232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모듈(</a:t>
              </a:r>
              <a:r>
                <a:rPr lang="ko-KR" sz="19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Module</a:t>
              </a:r>
              <a:r>
                <a:rPr lang="ko-KR" sz="20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)</a:t>
              </a:r>
              <a:endParaRPr sz="21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sp>
        <p:nvSpPr>
          <p:cNvPr id="773" name="Google Shape;773;p51"/>
          <p:cNvSpPr/>
          <p:nvPr/>
        </p:nvSpPr>
        <p:spPr>
          <a:xfrm>
            <a:off x="50" y="4942414"/>
            <a:ext cx="2438400" cy="19896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1"/>
          <p:cNvSpPr/>
          <p:nvPr/>
        </p:nvSpPr>
        <p:spPr>
          <a:xfrm>
            <a:off x="2438450" y="4942417"/>
            <a:ext cx="2438400" cy="19896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1"/>
          <p:cNvSpPr/>
          <p:nvPr/>
        </p:nvSpPr>
        <p:spPr>
          <a:xfrm>
            <a:off x="4876850" y="4942425"/>
            <a:ext cx="2438400" cy="19896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1"/>
          <p:cNvSpPr/>
          <p:nvPr/>
        </p:nvSpPr>
        <p:spPr>
          <a:xfrm>
            <a:off x="7315250" y="4942423"/>
            <a:ext cx="2438400" cy="19896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1"/>
          <p:cNvSpPr/>
          <p:nvPr/>
        </p:nvSpPr>
        <p:spPr>
          <a:xfrm>
            <a:off x="9753650" y="4942417"/>
            <a:ext cx="2438400" cy="19896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1"/>
          <p:cNvSpPr/>
          <p:nvPr/>
        </p:nvSpPr>
        <p:spPr>
          <a:xfrm>
            <a:off x="0" y="0"/>
            <a:ext cx="12192000" cy="1077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1"/>
          <p:cNvSpPr txBox="1"/>
          <p:nvPr/>
        </p:nvSpPr>
        <p:spPr>
          <a:xfrm>
            <a:off x="503600" y="227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OLED 디스플레이</a:t>
            </a:r>
            <a:endParaRPr sz="36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80" name="Google Shape;780;p51"/>
          <p:cNvSpPr txBox="1"/>
          <p:nvPr/>
        </p:nvSpPr>
        <p:spPr>
          <a:xfrm>
            <a:off x="3945849" y="381988"/>
            <a:ext cx="446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생산공정</a:t>
            </a:r>
            <a:endParaRPr sz="20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516FE-7C0E-FEB2-9ED9-8A584B6CB69B}"/>
              </a:ext>
            </a:extLst>
          </p:cNvPr>
          <p:cNvSpPr txBox="1"/>
          <p:nvPr/>
        </p:nvSpPr>
        <p:spPr>
          <a:xfrm>
            <a:off x="3043382" y="4659538"/>
            <a:ext cx="6105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93939"/>
                </a:solidFill>
                <a:latin typeface="IBM Plex Sans KR" panose="020B0600000101010101" charset="-127"/>
                <a:ea typeface="IBM Plex Sans KR" panose="020B0600000101010101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https://news.samsungdisplay.com/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IBM Plex Sans KR" panose="020B0600000101010101" charset="-127"/>
                <a:ea typeface="IBM Plex Sans KR" panose="020B0600000101010101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10330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IBM Plex Sans KR" panose="020B0600000101010101" charset="-127"/>
                <a:ea typeface="IBM Plex Sans KR" panose="020B0600000101010101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IBM Plex Sans KR" panose="020B0600000101010101" charset="-127"/>
                <a:ea typeface="IBM Plex Sans KR" panose="020B0600000101010101" charset="-127"/>
              </a:rPr>
              <a:t>디스플레이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IBM Plex Sans KR" panose="020B0600000101010101" charset="-127"/>
                <a:ea typeface="IBM Plex Sans KR" panose="020B0600000101010101" charset="-127"/>
              </a:rPr>
              <a:t>톺아보기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IBM Plex Sans KR" panose="020B0600000101010101" charset="-127"/>
              <a:ea typeface="IBM Plex Sans KR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2"/>
          <p:cNvSpPr/>
          <p:nvPr/>
        </p:nvSpPr>
        <p:spPr>
          <a:xfrm>
            <a:off x="0" y="0"/>
            <a:ext cx="12192000" cy="1077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52"/>
          <p:cNvSpPr txBox="1"/>
          <p:nvPr/>
        </p:nvSpPr>
        <p:spPr>
          <a:xfrm>
            <a:off x="617489" y="1487481"/>
            <a:ext cx="314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1. 강화학습이란</a:t>
            </a:r>
            <a:endParaRPr sz="19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87" name="Google Shape;787;p52"/>
          <p:cNvSpPr txBox="1"/>
          <p:nvPr/>
        </p:nvSpPr>
        <p:spPr>
          <a:xfrm>
            <a:off x="579799" y="2943866"/>
            <a:ext cx="683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2. PPO</a:t>
            </a:r>
            <a:r>
              <a:rPr lang="ko-KR" sz="1900" b="0" i="0" u="none" strike="noStrike" cap="none">
                <a:solidFill>
                  <a:srgbClr val="212529"/>
                </a:solidFill>
                <a:highlight>
                  <a:srgbClr val="FFFFFF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(Proximal Policy Optimization)</a:t>
            </a:r>
            <a:r>
              <a:rPr lang="ko-KR" sz="19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알고리즘</a:t>
            </a:r>
            <a:endParaRPr sz="19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88" name="Google Shape;788;p52"/>
          <p:cNvSpPr txBox="1"/>
          <p:nvPr/>
        </p:nvSpPr>
        <p:spPr>
          <a:xfrm>
            <a:off x="503600" y="1959741"/>
            <a:ext cx="6401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주어진 상태(state)에서 기계가 취하는 행동(action)에 서로 다른 보상 제시</a:t>
            </a: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보상을 가장 많이 받을 수 있는 방식이 무엇인지를 스스로 학습</a:t>
            </a: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89" name="Google Shape;789;p52"/>
          <p:cNvSpPr txBox="1"/>
          <p:nvPr/>
        </p:nvSpPr>
        <p:spPr>
          <a:xfrm>
            <a:off x="617500" y="3313966"/>
            <a:ext cx="5970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rgbClr val="212529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- Policy Gradient Learning의 단점을 보완한 모델</a:t>
            </a:r>
            <a:endParaRPr sz="1300" b="0" i="0" u="none" strike="noStrike" cap="none">
              <a:solidFill>
                <a:srgbClr val="212529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rgbClr val="212529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- 학습 데이터를 재사용하는 모델로, Episode 단위로 반영하는 것이 아닌 </a:t>
            </a:r>
            <a:endParaRPr sz="1300" b="0" i="0" u="none" strike="noStrike" cap="none">
              <a:solidFill>
                <a:srgbClr val="212529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rgbClr val="212529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   Step 단위로 학습데이터를 만들어 학습하는 방식으로 학습 효과를 높임</a:t>
            </a:r>
            <a:endParaRPr sz="1300" b="0" i="0" u="none" strike="noStrike" cap="none">
              <a:solidFill>
                <a:srgbClr val="212529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90" name="Google Shape;790;p52"/>
          <p:cNvSpPr txBox="1"/>
          <p:nvPr/>
        </p:nvSpPr>
        <p:spPr>
          <a:xfrm>
            <a:off x="579809" y="4608066"/>
            <a:ext cx="574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3. DQN(Deep Q-Network) 알고리즘</a:t>
            </a:r>
            <a:endParaRPr sz="19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791" name="Google Shape;791;p52"/>
          <p:cNvSpPr txBox="1"/>
          <p:nvPr/>
        </p:nvSpPr>
        <p:spPr>
          <a:xfrm>
            <a:off x="728925" y="5023466"/>
            <a:ext cx="5598900" cy="1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DQN은 Q-함수를 인공신경망으로 근사하여 타입 스텝별로 에피소드와 얻는 데이터로부터 인공신경망 학습</a:t>
            </a:r>
            <a:endParaRPr sz="13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Q-함수는 특정 상태에서 행동을 했을 때 얻을 수 있는 기댓값들의 반환값</a:t>
            </a:r>
            <a:endParaRPr sz="13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92" name="Google Shape;792;p52"/>
          <p:cNvSpPr txBox="1"/>
          <p:nvPr/>
        </p:nvSpPr>
        <p:spPr>
          <a:xfrm>
            <a:off x="6689100" y="5015654"/>
            <a:ext cx="46077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강화학습을 활용한 방문 간호 스케줄링</a:t>
            </a:r>
            <a:endParaRPr sz="15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 </a:t>
            </a:r>
            <a:r>
              <a:rPr lang="ko-KR" sz="15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강화학습을 이용한 납기 제약 하에서의 셋업 스케줄링</a:t>
            </a:r>
            <a:endParaRPr sz="15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- 작업 준비비용 최소화를 고려한 강화학습 기반의 실시간   일정계획 수립기법</a:t>
            </a:r>
            <a:endParaRPr sz="15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93" name="Google Shape;793;p52"/>
          <p:cNvSpPr txBox="1"/>
          <p:nvPr/>
        </p:nvSpPr>
        <p:spPr>
          <a:xfrm>
            <a:off x="6587503" y="4608074"/>
            <a:ext cx="4036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4. 강화학습 기반 스케줄링 연구</a:t>
            </a:r>
            <a:endParaRPr sz="1900" b="0" i="0" u="none" strike="noStrike" cap="none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794" name="Google Shape;79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7500" y="1197250"/>
            <a:ext cx="4975779" cy="279887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2"/>
          <p:cNvSpPr txBox="1"/>
          <p:nvPr/>
        </p:nvSpPr>
        <p:spPr>
          <a:xfrm>
            <a:off x="503600" y="227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강화학습 모델</a:t>
            </a:r>
            <a:endParaRPr sz="36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796" name="Google Shape;796;p52"/>
          <p:cNvSpPr txBox="1"/>
          <p:nvPr/>
        </p:nvSpPr>
        <p:spPr>
          <a:xfrm>
            <a:off x="3212383" y="376122"/>
            <a:ext cx="446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강화학습 정의 및 알고리즘 소개</a:t>
            </a:r>
            <a:endParaRPr sz="20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53"/>
          <p:cNvGrpSpPr/>
          <p:nvPr/>
        </p:nvGrpSpPr>
        <p:grpSpPr>
          <a:xfrm>
            <a:off x="1135238" y="2175800"/>
            <a:ext cx="3623200" cy="4350350"/>
            <a:chOff x="1270750" y="2175800"/>
            <a:chExt cx="3623200" cy="4350350"/>
          </a:xfrm>
        </p:grpSpPr>
        <p:sp>
          <p:nvSpPr>
            <p:cNvPr id="802" name="Google Shape;802;p53"/>
            <p:cNvSpPr/>
            <p:nvPr/>
          </p:nvSpPr>
          <p:spPr>
            <a:xfrm>
              <a:off x="1270750" y="2175800"/>
              <a:ext cx="3609900" cy="1108800"/>
            </a:xfrm>
            <a:prstGeom prst="rect">
              <a:avLst/>
            </a:prstGeom>
            <a:solidFill>
              <a:srgbClr val="223150">
                <a:alpha val="80000"/>
              </a:srgbClr>
            </a:solidFill>
            <a:ln w="28575" cap="flat" cmpd="sng">
              <a:solidFill>
                <a:srgbClr val="2231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3"/>
            <p:cNvSpPr/>
            <p:nvPr/>
          </p:nvSpPr>
          <p:spPr>
            <a:xfrm>
              <a:off x="1270750" y="3796575"/>
              <a:ext cx="3609900" cy="1108800"/>
            </a:xfrm>
            <a:prstGeom prst="rect">
              <a:avLst/>
            </a:prstGeom>
            <a:solidFill>
              <a:srgbClr val="223150">
                <a:alpha val="80000"/>
              </a:srgbClr>
            </a:solidFill>
            <a:ln w="28575" cap="flat" cmpd="sng">
              <a:solidFill>
                <a:srgbClr val="2231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3"/>
            <p:cNvSpPr/>
            <p:nvPr/>
          </p:nvSpPr>
          <p:spPr>
            <a:xfrm>
              <a:off x="1284050" y="5417350"/>
              <a:ext cx="3609900" cy="1108800"/>
            </a:xfrm>
            <a:prstGeom prst="rect">
              <a:avLst/>
            </a:prstGeom>
            <a:solidFill>
              <a:srgbClr val="223150">
                <a:alpha val="80000"/>
              </a:srgbClr>
            </a:solidFill>
            <a:ln w="28575" cap="flat" cmpd="sng">
              <a:solidFill>
                <a:srgbClr val="2231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p53"/>
          <p:cNvSpPr/>
          <p:nvPr/>
        </p:nvSpPr>
        <p:spPr>
          <a:xfrm>
            <a:off x="0" y="0"/>
            <a:ext cx="12192000" cy="1077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53"/>
          <p:cNvSpPr txBox="1"/>
          <p:nvPr/>
        </p:nvSpPr>
        <p:spPr>
          <a:xfrm>
            <a:off x="875098" y="101925"/>
            <a:ext cx="441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강화학습 모델</a:t>
            </a:r>
            <a:endParaRPr sz="1500" b="0" i="0" u="none" strike="noStrike" cap="non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07" name="Google Shape;807;p53"/>
          <p:cNvSpPr txBox="1"/>
          <p:nvPr/>
        </p:nvSpPr>
        <p:spPr>
          <a:xfrm>
            <a:off x="132080" y="117305"/>
            <a:ext cx="74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2, 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53"/>
          <p:cNvSpPr txBox="1"/>
          <p:nvPr/>
        </p:nvSpPr>
        <p:spPr>
          <a:xfrm>
            <a:off x="5108129" y="602246"/>
            <a:ext cx="4607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강화학습 정의 및 알고리즘 소개</a:t>
            </a:r>
            <a:endParaRPr sz="11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09" name="Google Shape;809;p53"/>
          <p:cNvSpPr/>
          <p:nvPr/>
        </p:nvSpPr>
        <p:spPr>
          <a:xfrm>
            <a:off x="0" y="0"/>
            <a:ext cx="12192000" cy="1077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3"/>
          <p:cNvSpPr txBox="1"/>
          <p:nvPr/>
        </p:nvSpPr>
        <p:spPr>
          <a:xfrm>
            <a:off x="6663800" y="1390688"/>
            <a:ext cx="486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rgbClr val="22315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 강화학습 모델 용어 ]</a:t>
            </a:r>
            <a:endParaRPr sz="2500" b="0" i="0" u="none" strike="noStrike" cap="none">
              <a:solidFill>
                <a:srgbClr val="22315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11" name="Google Shape;811;p53"/>
          <p:cNvSpPr txBox="1"/>
          <p:nvPr/>
        </p:nvSpPr>
        <p:spPr>
          <a:xfrm>
            <a:off x="1070325" y="1390700"/>
            <a:ext cx="3753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rgbClr val="22315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[ 실제 OLED 공정 용어 ]</a:t>
            </a:r>
            <a:endParaRPr sz="2500" b="0" i="0" u="none" strike="noStrike" cap="none">
              <a:solidFill>
                <a:srgbClr val="22315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12" name="Google Shape;812;p53"/>
          <p:cNvSpPr txBox="1"/>
          <p:nvPr/>
        </p:nvSpPr>
        <p:spPr>
          <a:xfrm>
            <a:off x="1119825" y="2460800"/>
            <a:ext cx="365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원장 LTPS 기판</a:t>
            </a:r>
            <a:endParaRPr sz="25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13" name="Google Shape;813;p53"/>
          <p:cNvSpPr txBox="1"/>
          <p:nvPr/>
        </p:nvSpPr>
        <p:spPr>
          <a:xfrm>
            <a:off x="1119825" y="5702350"/>
            <a:ext cx="365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유기물 소자</a:t>
            </a:r>
            <a:endParaRPr sz="25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814" name="Google Shape;814;p53"/>
          <p:cNvGrpSpPr/>
          <p:nvPr/>
        </p:nvGrpSpPr>
        <p:grpSpPr>
          <a:xfrm>
            <a:off x="7286863" y="2175800"/>
            <a:ext cx="3623200" cy="4350350"/>
            <a:chOff x="1270750" y="2175800"/>
            <a:chExt cx="3623200" cy="4350350"/>
          </a:xfrm>
        </p:grpSpPr>
        <p:sp>
          <p:nvSpPr>
            <p:cNvPr id="815" name="Google Shape;815;p53"/>
            <p:cNvSpPr/>
            <p:nvPr/>
          </p:nvSpPr>
          <p:spPr>
            <a:xfrm>
              <a:off x="1270750" y="2175800"/>
              <a:ext cx="3609900" cy="1108800"/>
            </a:xfrm>
            <a:prstGeom prst="rect">
              <a:avLst/>
            </a:prstGeom>
            <a:solidFill>
              <a:srgbClr val="223150">
                <a:alpha val="20000"/>
              </a:srgbClr>
            </a:solidFill>
            <a:ln w="2857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3"/>
            <p:cNvSpPr/>
            <p:nvPr/>
          </p:nvSpPr>
          <p:spPr>
            <a:xfrm>
              <a:off x="1270750" y="3796575"/>
              <a:ext cx="3609900" cy="1108800"/>
            </a:xfrm>
            <a:prstGeom prst="rect">
              <a:avLst/>
            </a:prstGeom>
            <a:solidFill>
              <a:srgbClr val="223150">
                <a:alpha val="20000"/>
              </a:srgbClr>
            </a:solidFill>
            <a:ln w="2857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3"/>
            <p:cNvSpPr/>
            <p:nvPr/>
          </p:nvSpPr>
          <p:spPr>
            <a:xfrm>
              <a:off x="1284050" y="5417350"/>
              <a:ext cx="3609900" cy="1108800"/>
            </a:xfrm>
            <a:prstGeom prst="rect">
              <a:avLst/>
            </a:prstGeom>
            <a:solidFill>
              <a:srgbClr val="223150">
                <a:alpha val="20000"/>
              </a:srgbClr>
            </a:solidFill>
            <a:ln w="2857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p53"/>
          <p:cNvSpPr txBox="1"/>
          <p:nvPr/>
        </p:nvSpPr>
        <p:spPr>
          <a:xfrm>
            <a:off x="8710800" y="5702350"/>
            <a:ext cx="762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소자</a:t>
            </a:r>
            <a:endParaRPr sz="25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19" name="Google Shape;819;p53"/>
          <p:cNvSpPr txBox="1"/>
          <p:nvPr/>
        </p:nvSpPr>
        <p:spPr>
          <a:xfrm>
            <a:off x="8710800" y="2460800"/>
            <a:ext cx="7620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원형</a:t>
            </a:r>
            <a:endParaRPr sz="25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20" name="Google Shape;820;p53"/>
          <p:cNvSpPr txBox="1"/>
          <p:nvPr/>
        </p:nvSpPr>
        <p:spPr>
          <a:xfrm>
            <a:off x="7846200" y="4081563"/>
            <a:ext cx="2491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mol</a:t>
            </a:r>
            <a:endParaRPr sz="25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21" name="Google Shape;821;p53"/>
          <p:cNvSpPr txBox="1"/>
          <p:nvPr/>
        </p:nvSpPr>
        <p:spPr>
          <a:xfrm>
            <a:off x="1543725" y="4081563"/>
            <a:ext cx="2806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OLED 원장 패널</a:t>
            </a:r>
            <a:endParaRPr sz="25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22" name="Google Shape;822;p53"/>
          <p:cNvSpPr/>
          <p:nvPr/>
        </p:nvSpPr>
        <p:spPr>
          <a:xfrm>
            <a:off x="5896750" y="2453600"/>
            <a:ext cx="312900" cy="584100"/>
          </a:xfrm>
          <a:prstGeom prst="chevron">
            <a:avLst>
              <a:gd name="adj" fmla="val 50000"/>
            </a:avLst>
          </a:prstGeom>
          <a:solidFill>
            <a:srgbClr val="223150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3"/>
          <p:cNvSpPr/>
          <p:nvPr/>
        </p:nvSpPr>
        <p:spPr>
          <a:xfrm>
            <a:off x="5896763" y="4059071"/>
            <a:ext cx="312900" cy="584100"/>
          </a:xfrm>
          <a:prstGeom prst="chevron">
            <a:avLst>
              <a:gd name="adj" fmla="val 50000"/>
            </a:avLst>
          </a:prstGeom>
          <a:solidFill>
            <a:srgbClr val="223150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53"/>
          <p:cNvSpPr/>
          <p:nvPr/>
        </p:nvSpPr>
        <p:spPr>
          <a:xfrm>
            <a:off x="5896750" y="5664552"/>
            <a:ext cx="312900" cy="584100"/>
          </a:xfrm>
          <a:prstGeom prst="chevron">
            <a:avLst>
              <a:gd name="adj" fmla="val 50000"/>
            </a:avLst>
          </a:prstGeom>
          <a:solidFill>
            <a:srgbClr val="223150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53"/>
          <p:cNvSpPr txBox="1"/>
          <p:nvPr/>
        </p:nvSpPr>
        <p:spPr>
          <a:xfrm>
            <a:off x="503600" y="227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강화학습 모델</a:t>
            </a:r>
            <a:endParaRPr sz="36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26" name="Google Shape;826;p53"/>
          <p:cNvSpPr txBox="1"/>
          <p:nvPr/>
        </p:nvSpPr>
        <p:spPr>
          <a:xfrm>
            <a:off x="3212383" y="376122"/>
            <a:ext cx="446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용어 설명</a:t>
            </a:r>
            <a:endParaRPr sz="20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6430" y="1153500"/>
            <a:ext cx="7924521" cy="57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4"/>
          <p:cNvSpPr/>
          <p:nvPr/>
        </p:nvSpPr>
        <p:spPr>
          <a:xfrm>
            <a:off x="0" y="0"/>
            <a:ext cx="12192000" cy="1077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4"/>
          <p:cNvSpPr txBox="1"/>
          <p:nvPr/>
        </p:nvSpPr>
        <p:spPr>
          <a:xfrm>
            <a:off x="333600" y="1239525"/>
            <a:ext cx="1128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1.   LPT(Longest Processing Time), EDD(Earliest Due Date) 규칙 적용</a:t>
            </a:r>
            <a:endParaRPr sz="24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34" name="Google Shape;834;p54"/>
          <p:cNvSpPr txBox="1"/>
          <p:nvPr/>
        </p:nvSpPr>
        <p:spPr>
          <a:xfrm>
            <a:off x="503600" y="227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 투입 RULE</a:t>
            </a:r>
            <a:endParaRPr sz="36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35" name="Google Shape;835;p54"/>
          <p:cNvSpPr txBox="1"/>
          <p:nvPr/>
        </p:nvSpPr>
        <p:spPr>
          <a:xfrm>
            <a:off x="3745500" y="374925"/>
            <a:ext cx="446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원형 투입 Rule 1</a:t>
            </a:r>
            <a:endParaRPr sz="20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9362" y="1271475"/>
            <a:ext cx="7698072" cy="5662726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55"/>
          <p:cNvSpPr/>
          <p:nvPr/>
        </p:nvSpPr>
        <p:spPr>
          <a:xfrm>
            <a:off x="0" y="0"/>
            <a:ext cx="12192000" cy="1077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5"/>
          <p:cNvSpPr txBox="1"/>
          <p:nvPr/>
        </p:nvSpPr>
        <p:spPr>
          <a:xfrm>
            <a:off x="333600" y="1239525"/>
            <a:ext cx="1128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2.   SPT(Shortest Processing Time), EDD(Earliest Due Date) 규칙 적용</a:t>
            </a:r>
            <a:endParaRPr sz="24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43" name="Google Shape;843;p55"/>
          <p:cNvSpPr txBox="1"/>
          <p:nvPr/>
        </p:nvSpPr>
        <p:spPr>
          <a:xfrm>
            <a:off x="503600" y="227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 투입 RULE</a:t>
            </a:r>
            <a:endParaRPr sz="36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44" name="Google Shape;844;p55"/>
          <p:cNvSpPr txBox="1"/>
          <p:nvPr/>
        </p:nvSpPr>
        <p:spPr>
          <a:xfrm>
            <a:off x="3745500" y="376792"/>
            <a:ext cx="446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원형 투입 Rule 2</a:t>
            </a:r>
            <a:endParaRPr sz="20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6"/>
          <p:cNvSpPr/>
          <p:nvPr/>
        </p:nvSpPr>
        <p:spPr>
          <a:xfrm>
            <a:off x="0" y="0"/>
            <a:ext cx="12192000" cy="1077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56"/>
          <p:cNvSpPr txBox="1"/>
          <p:nvPr/>
        </p:nvSpPr>
        <p:spPr>
          <a:xfrm>
            <a:off x="333600" y="1239525"/>
            <a:ext cx="669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3.   연속생산 </a:t>
            </a:r>
            <a:endParaRPr sz="2400" b="0" i="0" u="none" strike="noStrike" cap="none">
              <a:solidFill>
                <a:srgbClr val="00000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851" name="Google Shape;851;p56"/>
          <p:cNvSpPr txBox="1"/>
          <p:nvPr/>
        </p:nvSpPr>
        <p:spPr>
          <a:xfrm>
            <a:off x="503600" y="227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모델 투입 RULE</a:t>
            </a:r>
            <a:endParaRPr sz="36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852" name="Google Shape;852;p56"/>
          <p:cNvSpPr txBox="1"/>
          <p:nvPr/>
        </p:nvSpPr>
        <p:spPr>
          <a:xfrm>
            <a:off x="3745500" y="374925"/>
            <a:ext cx="446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원형 투입 Rule 3</a:t>
            </a:r>
            <a:endParaRPr sz="20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853" name="Google Shape;85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103" y="1850607"/>
            <a:ext cx="10975450" cy="46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7"/>
          <p:cNvSpPr/>
          <p:nvPr/>
        </p:nvSpPr>
        <p:spPr>
          <a:xfrm>
            <a:off x="4677875" y="3720382"/>
            <a:ext cx="2833500" cy="1272600"/>
          </a:xfrm>
          <a:prstGeom prst="rect">
            <a:avLst/>
          </a:prstGeom>
          <a:solidFill>
            <a:srgbClr val="D3D6DC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 sz="18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Crossover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9" name="Google Shape;859;p57"/>
          <p:cNvGrpSpPr/>
          <p:nvPr/>
        </p:nvGrpSpPr>
        <p:grpSpPr>
          <a:xfrm>
            <a:off x="4677875" y="2113788"/>
            <a:ext cx="2833500" cy="1272600"/>
            <a:chOff x="4677950" y="1913375"/>
            <a:chExt cx="2833500" cy="1272600"/>
          </a:xfrm>
        </p:grpSpPr>
        <p:sp>
          <p:nvSpPr>
            <p:cNvPr id="860" name="Google Shape;860;p57"/>
            <p:cNvSpPr/>
            <p:nvPr/>
          </p:nvSpPr>
          <p:spPr>
            <a:xfrm>
              <a:off x="4677950" y="1913375"/>
              <a:ext cx="2833500" cy="1272600"/>
            </a:xfrm>
            <a:prstGeom prst="rect">
              <a:avLst/>
            </a:prstGeom>
            <a:solidFill>
              <a:srgbClr val="D3D6DC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ko-KR" sz="18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Selection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1" name="Google Shape;861;p57"/>
            <p:cNvGrpSpPr/>
            <p:nvPr/>
          </p:nvGrpSpPr>
          <p:grpSpPr>
            <a:xfrm>
              <a:off x="4850945" y="2099066"/>
              <a:ext cx="1137509" cy="653425"/>
              <a:chOff x="4934172" y="2471948"/>
              <a:chExt cx="1054714" cy="605864"/>
            </a:xfrm>
          </p:grpSpPr>
          <p:grpSp>
            <p:nvGrpSpPr>
              <p:cNvPr id="862" name="Google Shape;862;p57"/>
              <p:cNvGrpSpPr/>
              <p:nvPr/>
            </p:nvGrpSpPr>
            <p:grpSpPr>
              <a:xfrm rot="1354">
                <a:off x="4934207" y="2472155"/>
                <a:ext cx="1054650" cy="150605"/>
                <a:chOff x="-122925" y="4915725"/>
                <a:chExt cx="4153800" cy="593400"/>
              </a:xfrm>
            </p:grpSpPr>
            <p:sp>
              <p:nvSpPr>
                <p:cNvPr id="863" name="Google Shape;863;p57"/>
                <p:cNvSpPr/>
                <p:nvPr/>
              </p:nvSpPr>
              <p:spPr>
                <a:xfrm>
                  <a:off x="22506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57"/>
                <p:cNvSpPr/>
                <p:nvPr/>
              </p:nvSpPr>
              <p:spPr>
                <a:xfrm>
                  <a:off x="28440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57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57"/>
                <p:cNvSpPr/>
                <p:nvPr/>
              </p:nvSpPr>
              <p:spPr>
                <a:xfrm>
                  <a:off x="16572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57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57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57"/>
                <p:cNvSpPr/>
                <p:nvPr/>
              </p:nvSpPr>
              <p:spPr>
                <a:xfrm>
                  <a:off x="34374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0" name="Google Shape;870;p57"/>
              <p:cNvGrpSpPr/>
              <p:nvPr/>
            </p:nvGrpSpPr>
            <p:grpSpPr>
              <a:xfrm rot="1354">
                <a:off x="4934205" y="2623027"/>
                <a:ext cx="1054650" cy="150605"/>
                <a:chOff x="-122925" y="4915725"/>
                <a:chExt cx="4153800" cy="593400"/>
              </a:xfrm>
            </p:grpSpPr>
            <p:sp>
              <p:nvSpPr>
                <p:cNvPr id="871" name="Google Shape;871;p57"/>
                <p:cNvSpPr/>
                <p:nvPr/>
              </p:nvSpPr>
              <p:spPr>
                <a:xfrm>
                  <a:off x="22506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57"/>
                <p:cNvSpPr/>
                <p:nvPr/>
              </p:nvSpPr>
              <p:spPr>
                <a:xfrm>
                  <a:off x="28440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57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57"/>
                <p:cNvSpPr/>
                <p:nvPr/>
              </p:nvSpPr>
              <p:spPr>
                <a:xfrm>
                  <a:off x="16572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57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p57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57"/>
                <p:cNvSpPr/>
                <p:nvPr/>
              </p:nvSpPr>
              <p:spPr>
                <a:xfrm>
                  <a:off x="3437475" y="4915725"/>
                  <a:ext cx="593400" cy="593400"/>
                </a:xfrm>
                <a:prstGeom prst="rect">
                  <a:avLst/>
                </a:prstGeom>
                <a:solidFill>
                  <a:srgbClr val="9198A8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8" name="Google Shape;878;p57"/>
              <p:cNvGrpSpPr/>
              <p:nvPr/>
            </p:nvGrpSpPr>
            <p:grpSpPr>
              <a:xfrm rot="1354">
                <a:off x="4934202" y="2775005"/>
                <a:ext cx="1054650" cy="150605"/>
                <a:chOff x="-122925" y="4915725"/>
                <a:chExt cx="4153800" cy="593400"/>
              </a:xfrm>
            </p:grpSpPr>
            <p:sp>
              <p:nvSpPr>
                <p:cNvPr id="879" name="Google Shape;879;p57"/>
                <p:cNvSpPr/>
                <p:nvPr/>
              </p:nvSpPr>
              <p:spPr>
                <a:xfrm>
                  <a:off x="22506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57"/>
                <p:cNvSpPr/>
                <p:nvPr/>
              </p:nvSpPr>
              <p:spPr>
                <a:xfrm>
                  <a:off x="28440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57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p57"/>
                <p:cNvSpPr/>
                <p:nvPr/>
              </p:nvSpPr>
              <p:spPr>
                <a:xfrm>
                  <a:off x="16572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57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57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57"/>
                <p:cNvSpPr/>
                <p:nvPr/>
              </p:nvSpPr>
              <p:spPr>
                <a:xfrm>
                  <a:off x="3437475" y="4915725"/>
                  <a:ext cx="593400" cy="593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6" name="Google Shape;886;p57"/>
              <p:cNvGrpSpPr/>
              <p:nvPr/>
            </p:nvGrpSpPr>
            <p:grpSpPr>
              <a:xfrm rot="1354">
                <a:off x="4934206" y="2926999"/>
                <a:ext cx="1054650" cy="150605"/>
                <a:chOff x="-122925" y="4915725"/>
                <a:chExt cx="4153800" cy="593400"/>
              </a:xfrm>
            </p:grpSpPr>
            <p:sp>
              <p:nvSpPr>
                <p:cNvPr id="887" name="Google Shape;887;p57"/>
                <p:cNvSpPr/>
                <p:nvPr/>
              </p:nvSpPr>
              <p:spPr>
                <a:xfrm>
                  <a:off x="22506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p57"/>
                <p:cNvSpPr/>
                <p:nvPr/>
              </p:nvSpPr>
              <p:spPr>
                <a:xfrm>
                  <a:off x="28440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p57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57"/>
                <p:cNvSpPr/>
                <p:nvPr/>
              </p:nvSpPr>
              <p:spPr>
                <a:xfrm>
                  <a:off x="16572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" name="Google Shape;891;p57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p57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p57"/>
                <p:cNvSpPr/>
                <p:nvPr/>
              </p:nvSpPr>
              <p:spPr>
                <a:xfrm>
                  <a:off x="3437475" y="4915725"/>
                  <a:ext cx="593400" cy="593400"/>
                </a:xfrm>
                <a:prstGeom prst="rect">
                  <a:avLst/>
                </a:prstGeom>
                <a:solidFill>
                  <a:srgbClr val="223150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94" name="Google Shape;894;p57"/>
            <p:cNvSpPr txBox="1"/>
            <p:nvPr/>
          </p:nvSpPr>
          <p:spPr>
            <a:xfrm>
              <a:off x="6278600" y="2199900"/>
              <a:ext cx="7431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434343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fitness</a:t>
              </a:r>
              <a:endParaRPr sz="1400" b="0" i="0" u="none" strike="noStrike" cap="none">
                <a:solidFill>
                  <a:srgbClr val="434343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cxnSp>
          <p:nvCxnSpPr>
            <p:cNvPr id="895" name="Google Shape;895;p57"/>
            <p:cNvCxnSpPr/>
            <p:nvPr/>
          </p:nvCxnSpPr>
          <p:spPr>
            <a:xfrm>
              <a:off x="6650150" y="2479288"/>
              <a:ext cx="0" cy="259200"/>
            </a:xfrm>
            <a:prstGeom prst="straightConnector1">
              <a:avLst/>
            </a:prstGeom>
            <a:noFill/>
            <a:ln w="9525" cap="flat" cmpd="sng">
              <a:solidFill>
                <a:srgbClr val="55555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96" name="Google Shape;896;p57"/>
            <p:cNvCxnSpPr/>
            <p:nvPr/>
          </p:nvCxnSpPr>
          <p:spPr>
            <a:xfrm rot="10800000" flipH="1">
              <a:off x="6647750" y="2091988"/>
              <a:ext cx="4800" cy="249000"/>
            </a:xfrm>
            <a:prstGeom prst="straightConnector1">
              <a:avLst/>
            </a:prstGeom>
            <a:noFill/>
            <a:ln w="9525" cap="flat" cmpd="sng">
              <a:solidFill>
                <a:srgbClr val="55555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97" name="Google Shape;897;p57"/>
            <p:cNvCxnSpPr/>
            <p:nvPr/>
          </p:nvCxnSpPr>
          <p:spPr>
            <a:xfrm>
              <a:off x="6159350" y="2755257"/>
              <a:ext cx="981600" cy="0"/>
            </a:xfrm>
            <a:prstGeom prst="straightConnector1">
              <a:avLst/>
            </a:prstGeom>
            <a:noFill/>
            <a:ln w="9525" cap="flat" cmpd="sng">
              <a:solidFill>
                <a:srgbClr val="55555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98" name="Google Shape;898;p57"/>
          <p:cNvGrpSpPr/>
          <p:nvPr/>
        </p:nvGrpSpPr>
        <p:grpSpPr>
          <a:xfrm>
            <a:off x="4677875" y="5326967"/>
            <a:ext cx="2833500" cy="1272600"/>
            <a:chOff x="4677900" y="5098392"/>
            <a:chExt cx="2833500" cy="1272600"/>
          </a:xfrm>
        </p:grpSpPr>
        <p:sp>
          <p:nvSpPr>
            <p:cNvPr id="899" name="Google Shape;899;p57"/>
            <p:cNvSpPr/>
            <p:nvPr/>
          </p:nvSpPr>
          <p:spPr>
            <a:xfrm>
              <a:off x="4677900" y="5098392"/>
              <a:ext cx="2833500" cy="1272600"/>
            </a:xfrm>
            <a:prstGeom prst="rect">
              <a:avLst/>
            </a:prstGeom>
            <a:solidFill>
              <a:srgbClr val="D3D6DC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ko-KR" sz="1800" b="0" i="0" u="none" strike="noStrike" cap="none">
                  <a:solidFill>
                    <a:srgbClr val="434343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Mutation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0" name="Google Shape;900;p57"/>
            <p:cNvGrpSpPr/>
            <p:nvPr/>
          </p:nvGrpSpPr>
          <p:grpSpPr>
            <a:xfrm>
              <a:off x="5525874" y="5227582"/>
              <a:ext cx="1137489" cy="701524"/>
              <a:chOff x="5525874" y="5456182"/>
              <a:chExt cx="1137489" cy="701524"/>
            </a:xfrm>
          </p:grpSpPr>
          <p:grpSp>
            <p:nvGrpSpPr>
              <p:cNvPr id="901" name="Google Shape;901;p57"/>
              <p:cNvGrpSpPr/>
              <p:nvPr/>
            </p:nvGrpSpPr>
            <p:grpSpPr>
              <a:xfrm>
                <a:off x="5538004" y="5456182"/>
                <a:ext cx="1113232" cy="165830"/>
                <a:chOff x="6078934" y="4584100"/>
                <a:chExt cx="1928676" cy="275694"/>
              </a:xfrm>
            </p:grpSpPr>
            <p:grpSp>
              <p:nvGrpSpPr>
                <p:cNvPr id="902" name="Google Shape;902;p57"/>
                <p:cNvGrpSpPr/>
                <p:nvPr/>
              </p:nvGrpSpPr>
              <p:grpSpPr>
                <a:xfrm rot="740">
                  <a:off x="6078964" y="4584218"/>
                  <a:ext cx="1102063" cy="275456"/>
                  <a:chOff x="-122925" y="4915725"/>
                  <a:chExt cx="2373600" cy="593400"/>
                </a:xfrm>
              </p:grpSpPr>
              <p:sp>
                <p:nvSpPr>
                  <p:cNvPr id="903" name="Google Shape;903;p57"/>
                  <p:cNvSpPr/>
                  <p:nvPr/>
                </p:nvSpPr>
                <p:spPr>
                  <a:xfrm>
                    <a:off x="10638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4" name="Google Shape;904;p57"/>
                  <p:cNvSpPr/>
                  <p:nvPr/>
                </p:nvSpPr>
                <p:spPr>
                  <a:xfrm>
                    <a:off x="16572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5" name="Google Shape;905;p57"/>
                  <p:cNvSpPr/>
                  <p:nvPr/>
                </p:nvSpPr>
                <p:spPr>
                  <a:xfrm>
                    <a:off x="-12292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6" name="Google Shape;906;p57"/>
                  <p:cNvSpPr/>
                  <p:nvPr/>
                </p:nvSpPr>
                <p:spPr>
                  <a:xfrm>
                    <a:off x="4704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07" name="Google Shape;907;p57"/>
                <p:cNvGrpSpPr/>
                <p:nvPr/>
              </p:nvGrpSpPr>
              <p:grpSpPr>
                <a:xfrm rot="740">
                  <a:off x="7181033" y="4584228"/>
                  <a:ext cx="826547" cy="275456"/>
                  <a:chOff x="2250675" y="4915725"/>
                  <a:chExt cx="1780200" cy="593400"/>
                </a:xfrm>
              </p:grpSpPr>
              <p:sp>
                <p:nvSpPr>
                  <p:cNvPr id="908" name="Google Shape;908;p57"/>
                  <p:cNvSpPr/>
                  <p:nvPr/>
                </p:nvSpPr>
                <p:spPr>
                  <a:xfrm>
                    <a:off x="2250675" y="4915725"/>
                    <a:ext cx="593400" cy="593400"/>
                  </a:xfrm>
                  <a:prstGeom prst="rect">
                    <a:avLst/>
                  </a:prstGeom>
                  <a:solidFill>
                    <a:srgbClr val="9198A8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9" name="Google Shape;909;p57"/>
                  <p:cNvSpPr/>
                  <p:nvPr/>
                </p:nvSpPr>
                <p:spPr>
                  <a:xfrm>
                    <a:off x="2844075" y="4915725"/>
                    <a:ext cx="593400" cy="593400"/>
                  </a:xfrm>
                  <a:prstGeom prst="rect">
                    <a:avLst/>
                  </a:prstGeom>
                  <a:solidFill>
                    <a:srgbClr val="9198A8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0" name="Google Shape;910;p57"/>
                  <p:cNvSpPr/>
                  <p:nvPr/>
                </p:nvSpPr>
                <p:spPr>
                  <a:xfrm>
                    <a:off x="3437475" y="4915725"/>
                    <a:ext cx="593400" cy="593400"/>
                  </a:xfrm>
                  <a:prstGeom prst="rect">
                    <a:avLst/>
                  </a:prstGeom>
                  <a:solidFill>
                    <a:srgbClr val="9198A8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911" name="Google Shape;911;p57"/>
              <p:cNvGrpSpPr/>
              <p:nvPr/>
            </p:nvGrpSpPr>
            <p:grpSpPr>
              <a:xfrm>
                <a:off x="5525874" y="5991876"/>
                <a:ext cx="1137489" cy="165830"/>
                <a:chOff x="6155134" y="4888900"/>
                <a:chExt cx="1970701" cy="275694"/>
              </a:xfrm>
            </p:grpSpPr>
            <p:grpSp>
              <p:nvGrpSpPr>
                <p:cNvPr id="912" name="Google Shape;912;p57"/>
                <p:cNvGrpSpPr/>
                <p:nvPr/>
              </p:nvGrpSpPr>
              <p:grpSpPr>
                <a:xfrm rot="740">
                  <a:off x="6155164" y="4889018"/>
                  <a:ext cx="1102063" cy="275456"/>
                  <a:chOff x="-122925" y="4915725"/>
                  <a:chExt cx="2373600" cy="593400"/>
                </a:xfrm>
              </p:grpSpPr>
              <p:sp>
                <p:nvSpPr>
                  <p:cNvPr id="913" name="Google Shape;913;p57"/>
                  <p:cNvSpPr/>
                  <p:nvPr/>
                </p:nvSpPr>
                <p:spPr>
                  <a:xfrm>
                    <a:off x="10638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4" name="Google Shape;914;p57"/>
                  <p:cNvSpPr/>
                  <p:nvPr/>
                </p:nvSpPr>
                <p:spPr>
                  <a:xfrm>
                    <a:off x="16572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5" name="Google Shape;915;p57"/>
                  <p:cNvSpPr/>
                  <p:nvPr/>
                </p:nvSpPr>
                <p:spPr>
                  <a:xfrm>
                    <a:off x="-12292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6" name="Google Shape;916;p57"/>
                  <p:cNvSpPr/>
                  <p:nvPr/>
                </p:nvSpPr>
                <p:spPr>
                  <a:xfrm>
                    <a:off x="470475" y="4915725"/>
                    <a:ext cx="593400" cy="593400"/>
                  </a:xfrm>
                  <a:prstGeom prst="rect">
                    <a:avLst/>
                  </a:prstGeom>
                  <a:solidFill>
                    <a:srgbClr val="D3D6DC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17" name="Google Shape;917;p57"/>
                <p:cNvSpPr/>
                <p:nvPr/>
              </p:nvSpPr>
              <p:spPr>
                <a:xfrm>
                  <a:off x="7278294" y="4889059"/>
                  <a:ext cx="275400" cy="275400"/>
                </a:xfrm>
                <a:prstGeom prst="rect">
                  <a:avLst/>
                </a:prstGeom>
                <a:solidFill>
                  <a:srgbClr val="515A71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18" name="Google Shape;918;p57"/>
                <p:cNvGrpSpPr/>
                <p:nvPr/>
              </p:nvGrpSpPr>
              <p:grpSpPr>
                <a:xfrm rot="740">
                  <a:off x="7574774" y="4889021"/>
                  <a:ext cx="551031" cy="275456"/>
                  <a:chOff x="2844075" y="4915725"/>
                  <a:chExt cx="1186800" cy="593400"/>
                </a:xfrm>
              </p:grpSpPr>
              <p:sp>
                <p:nvSpPr>
                  <p:cNvPr id="919" name="Google Shape;919;p57"/>
                  <p:cNvSpPr/>
                  <p:nvPr/>
                </p:nvSpPr>
                <p:spPr>
                  <a:xfrm>
                    <a:off x="2844075" y="4915725"/>
                    <a:ext cx="593400" cy="593400"/>
                  </a:xfrm>
                  <a:prstGeom prst="rect">
                    <a:avLst/>
                  </a:prstGeom>
                  <a:solidFill>
                    <a:srgbClr val="9198A8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0" name="Google Shape;920;p57"/>
                  <p:cNvSpPr/>
                  <p:nvPr/>
                </p:nvSpPr>
                <p:spPr>
                  <a:xfrm>
                    <a:off x="3437475" y="4915725"/>
                    <a:ext cx="593400" cy="593400"/>
                  </a:xfrm>
                  <a:prstGeom prst="rect">
                    <a:avLst/>
                  </a:prstGeom>
                  <a:solidFill>
                    <a:srgbClr val="9198A8"/>
                  </a:solidFill>
                  <a:ln w="38100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cxnSp>
            <p:nvCxnSpPr>
              <p:cNvPr id="921" name="Google Shape;921;p57"/>
              <p:cNvCxnSpPr/>
              <p:nvPr/>
            </p:nvCxnSpPr>
            <p:spPr>
              <a:xfrm>
                <a:off x="6094625" y="5677325"/>
                <a:ext cx="0" cy="25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grpSp>
        <p:nvGrpSpPr>
          <p:cNvPr id="922" name="Google Shape;922;p57"/>
          <p:cNvGrpSpPr/>
          <p:nvPr/>
        </p:nvGrpSpPr>
        <p:grpSpPr>
          <a:xfrm rot="1734">
            <a:off x="5729323" y="4470723"/>
            <a:ext cx="352836" cy="113517"/>
            <a:chOff x="-122925" y="4915725"/>
            <a:chExt cx="1780200" cy="593400"/>
          </a:xfrm>
        </p:grpSpPr>
        <p:sp>
          <p:nvSpPr>
            <p:cNvPr id="923" name="Google Shape;923;p57"/>
            <p:cNvSpPr/>
            <p:nvPr/>
          </p:nvSpPr>
          <p:spPr>
            <a:xfrm>
              <a:off x="10638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3810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-12292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3810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7"/>
            <p:cNvSpPr/>
            <p:nvPr/>
          </p:nvSpPr>
          <p:spPr>
            <a:xfrm>
              <a:off x="4704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3810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57"/>
          <p:cNvGrpSpPr/>
          <p:nvPr/>
        </p:nvGrpSpPr>
        <p:grpSpPr>
          <a:xfrm>
            <a:off x="5101149" y="4483544"/>
            <a:ext cx="1986766" cy="136838"/>
            <a:chOff x="4888303" y="4358435"/>
            <a:chExt cx="2412588" cy="166166"/>
          </a:xfrm>
        </p:grpSpPr>
        <p:grpSp>
          <p:nvGrpSpPr>
            <p:cNvPr id="927" name="Google Shape;927;p57"/>
            <p:cNvGrpSpPr/>
            <p:nvPr/>
          </p:nvGrpSpPr>
          <p:grpSpPr>
            <a:xfrm>
              <a:off x="4888303" y="4358435"/>
              <a:ext cx="2412588" cy="165915"/>
              <a:chOff x="4857991" y="3833210"/>
              <a:chExt cx="2412588" cy="165915"/>
            </a:xfrm>
          </p:grpSpPr>
          <p:grpSp>
            <p:nvGrpSpPr>
              <p:cNvPr id="928" name="Google Shape;928;p57"/>
              <p:cNvGrpSpPr/>
              <p:nvPr/>
            </p:nvGrpSpPr>
            <p:grpSpPr>
              <a:xfrm rot="1191">
                <a:off x="4858020" y="3833417"/>
                <a:ext cx="1199202" cy="165499"/>
                <a:chOff x="-171853" y="4915743"/>
                <a:chExt cx="4153800" cy="593400"/>
              </a:xfrm>
            </p:grpSpPr>
            <p:sp>
              <p:nvSpPr>
                <p:cNvPr id="929" name="Google Shape;929;p57"/>
                <p:cNvSpPr/>
                <p:nvPr/>
              </p:nvSpPr>
              <p:spPr>
                <a:xfrm>
                  <a:off x="2201747" y="4915743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" name="Google Shape;930;p57"/>
                <p:cNvSpPr/>
                <p:nvPr/>
              </p:nvSpPr>
              <p:spPr>
                <a:xfrm>
                  <a:off x="2795147" y="4915743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" name="Google Shape;931;p57"/>
                <p:cNvSpPr/>
                <p:nvPr/>
              </p:nvSpPr>
              <p:spPr>
                <a:xfrm>
                  <a:off x="1014947" y="4915743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" name="Google Shape;932;p57"/>
                <p:cNvSpPr/>
                <p:nvPr/>
              </p:nvSpPr>
              <p:spPr>
                <a:xfrm>
                  <a:off x="1608347" y="4915743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" name="Google Shape;933;p57"/>
                <p:cNvSpPr/>
                <p:nvPr/>
              </p:nvSpPr>
              <p:spPr>
                <a:xfrm>
                  <a:off x="-171853" y="4915743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" name="Google Shape;934;p57"/>
                <p:cNvSpPr/>
                <p:nvPr/>
              </p:nvSpPr>
              <p:spPr>
                <a:xfrm>
                  <a:off x="421547" y="4915743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5" name="Google Shape;935;p57"/>
                <p:cNvSpPr/>
                <p:nvPr/>
              </p:nvSpPr>
              <p:spPr>
                <a:xfrm>
                  <a:off x="3388547" y="4915743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57"/>
              <p:cNvGrpSpPr/>
              <p:nvPr/>
            </p:nvGrpSpPr>
            <p:grpSpPr>
              <a:xfrm rot="1191">
                <a:off x="6071347" y="3833440"/>
                <a:ext cx="1199202" cy="165321"/>
                <a:chOff x="-122925" y="4915725"/>
                <a:chExt cx="4153800" cy="593400"/>
              </a:xfrm>
            </p:grpSpPr>
            <p:sp>
              <p:nvSpPr>
                <p:cNvPr id="937" name="Google Shape;937;p57"/>
                <p:cNvSpPr/>
                <p:nvPr/>
              </p:nvSpPr>
              <p:spPr>
                <a:xfrm>
                  <a:off x="22506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57"/>
                <p:cNvSpPr/>
                <p:nvPr/>
              </p:nvSpPr>
              <p:spPr>
                <a:xfrm>
                  <a:off x="28440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" name="Google Shape;939;p57"/>
                <p:cNvSpPr/>
                <p:nvPr/>
              </p:nvSpPr>
              <p:spPr>
                <a:xfrm>
                  <a:off x="106387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" name="Google Shape;940;p57"/>
                <p:cNvSpPr/>
                <p:nvPr/>
              </p:nvSpPr>
              <p:spPr>
                <a:xfrm>
                  <a:off x="-12292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" name="Google Shape;941;p57"/>
                <p:cNvSpPr/>
                <p:nvPr/>
              </p:nvSpPr>
              <p:spPr>
                <a:xfrm>
                  <a:off x="470475" y="4915725"/>
                  <a:ext cx="593400" cy="593400"/>
                </a:xfrm>
                <a:prstGeom prst="rect">
                  <a:avLst/>
                </a:prstGeom>
                <a:solidFill>
                  <a:srgbClr val="4E5A73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" name="Google Shape;942;p57"/>
                <p:cNvSpPr/>
                <p:nvPr/>
              </p:nvSpPr>
              <p:spPr>
                <a:xfrm>
                  <a:off x="3437475" y="4915725"/>
                  <a:ext cx="593400" cy="593400"/>
                </a:xfrm>
                <a:prstGeom prst="rect">
                  <a:avLst/>
                </a:prstGeom>
                <a:solidFill>
                  <a:srgbClr val="D3D6DC"/>
                </a:solidFill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43" name="Google Shape;943;p57"/>
            <p:cNvSpPr/>
            <p:nvPr/>
          </p:nvSpPr>
          <p:spPr>
            <a:xfrm>
              <a:off x="6624636" y="4359301"/>
              <a:ext cx="171300" cy="1653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4" name="Google Shape;944;p57"/>
          <p:cNvGrpSpPr/>
          <p:nvPr/>
        </p:nvGrpSpPr>
        <p:grpSpPr>
          <a:xfrm rot="1734">
            <a:off x="6115166" y="4100434"/>
            <a:ext cx="352836" cy="113517"/>
            <a:chOff x="-122925" y="4915725"/>
            <a:chExt cx="1780200" cy="593400"/>
          </a:xfrm>
        </p:grpSpPr>
        <p:sp>
          <p:nvSpPr>
            <p:cNvPr id="945" name="Google Shape;945;p57"/>
            <p:cNvSpPr/>
            <p:nvPr/>
          </p:nvSpPr>
          <p:spPr>
            <a:xfrm>
              <a:off x="10638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7"/>
            <p:cNvSpPr/>
            <p:nvPr/>
          </p:nvSpPr>
          <p:spPr>
            <a:xfrm>
              <a:off x="-12292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7"/>
            <p:cNvSpPr/>
            <p:nvPr/>
          </p:nvSpPr>
          <p:spPr>
            <a:xfrm>
              <a:off x="4704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57"/>
          <p:cNvGrpSpPr/>
          <p:nvPr/>
        </p:nvGrpSpPr>
        <p:grpSpPr>
          <a:xfrm rot="1733">
            <a:off x="6110579" y="4242138"/>
            <a:ext cx="470922" cy="113755"/>
            <a:chOff x="1608347" y="4915743"/>
            <a:chExt cx="2373600" cy="593400"/>
          </a:xfrm>
        </p:grpSpPr>
        <p:sp>
          <p:nvSpPr>
            <p:cNvPr id="949" name="Google Shape;949;p57"/>
            <p:cNvSpPr/>
            <p:nvPr/>
          </p:nvSpPr>
          <p:spPr>
            <a:xfrm>
              <a:off x="22017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7"/>
            <p:cNvSpPr/>
            <p:nvPr/>
          </p:nvSpPr>
          <p:spPr>
            <a:xfrm>
              <a:off x="27951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7"/>
            <p:cNvSpPr/>
            <p:nvPr/>
          </p:nvSpPr>
          <p:spPr>
            <a:xfrm>
              <a:off x="16083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7"/>
            <p:cNvSpPr/>
            <p:nvPr/>
          </p:nvSpPr>
          <p:spPr>
            <a:xfrm>
              <a:off x="33885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3" name="Google Shape;953;p57"/>
          <p:cNvSpPr/>
          <p:nvPr/>
        </p:nvSpPr>
        <p:spPr>
          <a:xfrm rot="10800000">
            <a:off x="6047910" y="4014800"/>
            <a:ext cx="87000" cy="33600"/>
          </a:xfrm>
          <a:prstGeom prst="triangle">
            <a:avLst>
              <a:gd name="adj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57"/>
          <p:cNvSpPr/>
          <p:nvPr/>
        </p:nvSpPr>
        <p:spPr>
          <a:xfrm rot="10800000">
            <a:off x="6047910" y="4395800"/>
            <a:ext cx="87000" cy="33600"/>
          </a:xfrm>
          <a:prstGeom prst="triangle">
            <a:avLst>
              <a:gd name="adj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7"/>
          <p:cNvSpPr/>
          <p:nvPr/>
        </p:nvSpPr>
        <p:spPr>
          <a:xfrm>
            <a:off x="4483775" y="1242406"/>
            <a:ext cx="3221700" cy="523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적합도 평가</a:t>
            </a:r>
            <a:endParaRPr sz="24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956" name="Google Shape;956;p57"/>
          <p:cNvSpPr/>
          <p:nvPr/>
        </p:nvSpPr>
        <p:spPr>
          <a:xfrm rot="5400000" flipH="1">
            <a:off x="5559375" y="3906325"/>
            <a:ext cx="4362900" cy="332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9398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7"/>
          <p:cNvSpPr/>
          <p:nvPr/>
        </p:nvSpPr>
        <p:spPr>
          <a:xfrm>
            <a:off x="3898150" y="1275656"/>
            <a:ext cx="332100" cy="523200"/>
          </a:xfrm>
          <a:prstGeom prst="chevron">
            <a:avLst>
              <a:gd name="adj" fmla="val 50000"/>
            </a:avLst>
          </a:prstGeom>
          <a:solidFill>
            <a:srgbClr val="223150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57"/>
          <p:cNvSpPr/>
          <p:nvPr/>
        </p:nvSpPr>
        <p:spPr>
          <a:xfrm>
            <a:off x="8029550" y="1275656"/>
            <a:ext cx="332100" cy="523200"/>
          </a:xfrm>
          <a:prstGeom prst="chevron">
            <a:avLst>
              <a:gd name="adj" fmla="val 50000"/>
            </a:avLst>
          </a:prstGeom>
          <a:solidFill>
            <a:srgbClr val="223150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9" name="Google Shape;959;p57"/>
          <p:cNvGrpSpPr/>
          <p:nvPr/>
        </p:nvGrpSpPr>
        <p:grpSpPr>
          <a:xfrm>
            <a:off x="281825" y="1275598"/>
            <a:ext cx="3221700" cy="5323720"/>
            <a:chOff x="281825" y="1351850"/>
            <a:chExt cx="3221700" cy="5345100"/>
          </a:xfrm>
        </p:grpSpPr>
        <p:sp>
          <p:nvSpPr>
            <p:cNvPr id="960" name="Google Shape;960;p57"/>
            <p:cNvSpPr/>
            <p:nvPr/>
          </p:nvSpPr>
          <p:spPr>
            <a:xfrm>
              <a:off x="281825" y="1351850"/>
              <a:ext cx="3221700" cy="5345100"/>
            </a:xfrm>
            <a:prstGeom prst="flowChartAlternateProcess">
              <a:avLst/>
            </a:prstGeom>
            <a:noFill/>
            <a:ln w="28575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7"/>
            <p:cNvSpPr/>
            <p:nvPr/>
          </p:nvSpPr>
          <p:spPr>
            <a:xfrm>
              <a:off x="281825" y="1351856"/>
              <a:ext cx="3221700" cy="523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298A7"/>
            </a:solidFill>
            <a:ln w="28575" cap="flat" cmpd="sng">
              <a:solidFill>
                <a:srgbClr val="9398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초기해</a:t>
              </a:r>
              <a:endParaRPr sz="24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962" name="Google Shape;962;p57"/>
          <p:cNvGrpSpPr/>
          <p:nvPr/>
        </p:nvGrpSpPr>
        <p:grpSpPr>
          <a:xfrm>
            <a:off x="951014" y="2119600"/>
            <a:ext cx="1924543" cy="4103424"/>
            <a:chOff x="951014" y="2043400"/>
            <a:chExt cx="1924543" cy="4103424"/>
          </a:xfrm>
        </p:grpSpPr>
        <p:grpSp>
          <p:nvGrpSpPr>
            <p:cNvPr id="963" name="Google Shape;963;p57"/>
            <p:cNvGrpSpPr/>
            <p:nvPr/>
          </p:nvGrpSpPr>
          <p:grpSpPr>
            <a:xfrm rot="-1865064">
              <a:off x="973799" y="3059969"/>
              <a:ext cx="1928463" cy="275444"/>
              <a:chOff x="-122925" y="4915725"/>
              <a:chExt cx="4153800" cy="593400"/>
            </a:xfrm>
          </p:grpSpPr>
          <p:sp>
            <p:nvSpPr>
              <p:cNvPr id="964" name="Google Shape;964;p57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57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57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57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57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57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57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1" name="Google Shape;971;p57"/>
            <p:cNvGrpSpPr/>
            <p:nvPr/>
          </p:nvGrpSpPr>
          <p:grpSpPr>
            <a:xfrm rot="-1865064">
              <a:off x="1014431" y="3556459"/>
              <a:ext cx="1928463" cy="275444"/>
              <a:chOff x="-122925" y="4915725"/>
              <a:chExt cx="4153800" cy="593400"/>
            </a:xfrm>
          </p:grpSpPr>
          <p:sp>
            <p:nvSpPr>
              <p:cNvPr id="972" name="Google Shape;972;p57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57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57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57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57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57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57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9" name="Google Shape;979;p57"/>
            <p:cNvGrpSpPr/>
            <p:nvPr/>
          </p:nvGrpSpPr>
          <p:grpSpPr>
            <a:xfrm rot="-1865064">
              <a:off x="947650" y="4136044"/>
              <a:ext cx="1928463" cy="275444"/>
              <a:chOff x="-122925" y="4915725"/>
              <a:chExt cx="4153800" cy="593400"/>
            </a:xfrm>
          </p:grpSpPr>
          <p:sp>
            <p:nvSpPr>
              <p:cNvPr id="980" name="Google Shape;980;p57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57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57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57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57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57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57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7" name="Google Shape;987;p57"/>
            <p:cNvGrpSpPr/>
            <p:nvPr/>
          </p:nvGrpSpPr>
          <p:grpSpPr>
            <a:xfrm rot="-1865064">
              <a:off x="883677" y="4691261"/>
              <a:ext cx="1928463" cy="275444"/>
              <a:chOff x="-122925" y="4915725"/>
              <a:chExt cx="4153800" cy="593400"/>
            </a:xfrm>
          </p:grpSpPr>
          <p:sp>
            <p:nvSpPr>
              <p:cNvPr id="988" name="Google Shape;988;p57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57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57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57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57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57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57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5" name="Google Shape;995;p57"/>
            <p:cNvGrpSpPr/>
            <p:nvPr/>
          </p:nvGrpSpPr>
          <p:grpSpPr>
            <a:xfrm>
              <a:off x="1818275" y="2043400"/>
              <a:ext cx="148800" cy="734774"/>
              <a:chOff x="1818275" y="1967200"/>
              <a:chExt cx="148800" cy="734774"/>
            </a:xfrm>
          </p:grpSpPr>
          <p:sp>
            <p:nvSpPr>
              <p:cNvPr id="996" name="Google Shape;996;p57"/>
              <p:cNvSpPr/>
              <p:nvPr/>
            </p:nvSpPr>
            <p:spPr>
              <a:xfrm>
                <a:off x="1818275" y="2553174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57"/>
              <p:cNvSpPr/>
              <p:nvPr/>
            </p:nvSpPr>
            <p:spPr>
              <a:xfrm>
                <a:off x="1818275" y="2260187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57"/>
              <p:cNvSpPr/>
              <p:nvPr/>
            </p:nvSpPr>
            <p:spPr>
              <a:xfrm>
                <a:off x="1818275" y="1967200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9" name="Google Shape;999;p57"/>
            <p:cNvGrpSpPr/>
            <p:nvPr/>
          </p:nvGrpSpPr>
          <p:grpSpPr>
            <a:xfrm>
              <a:off x="1821300" y="5412050"/>
              <a:ext cx="148800" cy="734774"/>
              <a:chOff x="1818275" y="1967200"/>
              <a:chExt cx="148800" cy="734774"/>
            </a:xfrm>
          </p:grpSpPr>
          <p:sp>
            <p:nvSpPr>
              <p:cNvPr id="1000" name="Google Shape;1000;p57"/>
              <p:cNvSpPr/>
              <p:nvPr/>
            </p:nvSpPr>
            <p:spPr>
              <a:xfrm>
                <a:off x="1818275" y="2553174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57"/>
              <p:cNvSpPr/>
              <p:nvPr/>
            </p:nvSpPr>
            <p:spPr>
              <a:xfrm>
                <a:off x="1818275" y="2260187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57"/>
              <p:cNvSpPr/>
              <p:nvPr/>
            </p:nvSpPr>
            <p:spPr>
              <a:xfrm>
                <a:off x="1818275" y="1967200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3" name="Google Shape;1003;p57"/>
          <p:cNvGrpSpPr/>
          <p:nvPr/>
        </p:nvGrpSpPr>
        <p:grpSpPr>
          <a:xfrm>
            <a:off x="8685733" y="1275660"/>
            <a:ext cx="3221803" cy="5323763"/>
            <a:chOff x="8685725" y="1351856"/>
            <a:chExt cx="3221803" cy="5345144"/>
          </a:xfrm>
        </p:grpSpPr>
        <p:sp>
          <p:nvSpPr>
            <p:cNvPr id="1004" name="Google Shape;1004;p57"/>
            <p:cNvSpPr/>
            <p:nvPr/>
          </p:nvSpPr>
          <p:spPr>
            <a:xfrm>
              <a:off x="8685725" y="1351900"/>
              <a:ext cx="3221700" cy="5345100"/>
            </a:xfrm>
            <a:prstGeom prst="flowChartAlternateProcess">
              <a:avLst/>
            </a:prstGeom>
            <a:noFill/>
            <a:ln w="28575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7"/>
            <p:cNvSpPr/>
            <p:nvPr/>
          </p:nvSpPr>
          <p:spPr>
            <a:xfrm>
              <a:off x="8685828" y="1351856"/>
              <a:ext cx="3221700" cy="523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298A7"/>
            </a:solidFill>
            <a:ln w="28575" cap="flat" cmpd="sng">
              <a:solidFill>
                <a:srgbClr val="9398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최적해</a:t>
              </a:r>
              <a:endParaRPr sz="2400" b="0" i="0" u="none" strike="noStrike" cap="none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grpSp>
        <p:nvGrpSpPr>
          <p:cNvPr id="1006" name="Google Shape;1006;p57"/>
          <p:cNvGrpSpPr/>
          <p:nvPr/>
        </p:nvGrpSpPr>
        <p:grpSpPr>
          <a:xfrm>
            <a:off x="9333014" y="2119600"/>
            <a:ext cx="1924543" cy="4103424"/>
            <a:chOff x="9333014" y="2043400"/>
            <a:chExt cx="1924543" cy="4103424"/>
          </a:xfrm>
        </p:grpSpPr>
        <p:grpSp>
          <p:nvGrpSpPr>
            <p:cNvPr id="1007" name="Google Shape;1007;p57"/>
            <p:cNvGrpSpPr/>
            <p:nvPr/>
          </p:nvGrpSpPr>
          <p:grpSpPr>
            <a:xfrm rot="-1865064">
              <a:off x="9355799" y="3059969"/>
              <a:ext cx="1928463" cy="275444"/>
              <a:chOff x="-122925" y="4915725"/>
              <a:chExt cx="4153800" cy="593400"/>
            </a:xfrm>
          </p:grpSpPr>
          <p:sp>
            <p:nvSpPr>
              <p:cNvPr id="1008" name="Google Shape;1008;p57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57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57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57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57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57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57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5" name="Google Shape;1015;p57"/>
            <p:cNvGrpSpPr/>
            <p:nvPr/>
          </p:nvGrpSpPr>
          <p:grpSpPr>
            <a:xfrm rot="-1865064">
              <a:off x="9396431" y="3556459"/>
              <a:ext cx="1928463" cy="275444"/>
              <a:chOff x="-122925" y="4915725"/>
              <a:chExt cx="4153800" cy="593400"/>
            </a:xfrm>
          </p:grpSpPr>
          <p:sp>
            <p:nvSpPr>
              <p:cNvPr id="1016" name="Google Shape;1016;p57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57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57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57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57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57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57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3" name="Google Shape;1023;p57"/>
            <p:cNvGrpSpPr/>
            <p:nvPr/>
          </p:nvGrpSpPr>
          <p:grpSpPr>
            <a:xfrm rot="-1865064">
              <a:off x="9329650" y="4136044"/>
              <a:ext cx="1928463" cy="275444"/>
              <a:chOff x="-122925" y="4915725"/>
              <a:chExt cx="4153800" cy="593400"/>
            </a:xfrm>
          </p:grpSpPr>
          <p:sp>
            <p:nvSpPr>
              <p:cNvPr id="1024" name="Google Shape;1024;p57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57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57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57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57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57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57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515A7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57"/>
            <p:cNvGrpSpPr/>
            <p:nvPr/>
          </p:nvGrpSpPr>
          <p:grpSpPr>
            <a:xfrm rot="-1865064">
              <a:off x="9265677" y="4691261"/>
              <a:ext cx="1928463" cy="275444"/>
              <a:chOff x="-122925" y="4915725"/>
              <a:chExt cx="4153800" cy="593400"/>
            </a:xfrm>
          </p:grpSpPr>
          <p:sp>
            <p:nvSpPr>
              <p:cNvPr id="1032" name="Google Shape;1032;p57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223150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57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57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57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57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D3D6DC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57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57"/>
            <p:cNvGrpSpPr/>
            <p:nvPr/>
          </p:nvGrpSpPr>
          <p:grpSpPr>
            <a:xfrm>
              <a:off x="10200275" y="2043400"/>
              <a:ext cx="148800" cy="734774"/>
              <a:chOff x="1818275" y="1967200"/>
              <a:chExt cx="148800" cy="734774"/>
            </a:xfrm>
          </p:grpSpPr>
          <p:sp>
            <p:nvSpPr>
              <p:cNvPr id="1040" name="Google Shape;1040;p57"/>
              <p:cNvSpPr/>
              <p:nvPr/>
            </p:nvSpPr>
            <p:spPr>
              <a:xfrm>
                <a:off x="1818275" y="2553174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57"/>
              <p:cNvSpPr/>
              <p:nvPr/>
            </p:nvSpPr>
            <p:spPr>
              <a:xfrm>
                <a:off x="1818275" y="2260187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57"/>
              <p:cNvSpPr/>
              <p:nvPr/>
            </p:nvSpPr>
            <p:spPr>
              <a:xfrm>
                <a:off x="1818275" y="1967200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3" name="Google Shape;1043;p57"/>
            <p:cNvGrpSpPr/>
            <p:nvPr/>
          </p:nvGrpSpPr>
          <p:grpSpPr>
            <a:xfrm>
              <a:off x="10219250" y="5412050"/>
              <a:ext cx="148800" cy="734774"/>
              <a:chOff x="1818275" y="1967200"/>
              <a:chExt cx="148800" cy="734774"/>
            </a:xfrm>
          </p:grpSpPr>
          <p:sp>
            <p:nvSpPr>
              <p:cNvPr id="1044" name="Google Shape;1044;p57"/>
              <p:cNvSpPr/>
              <p:nvPr/>
            </p:nvSpPr>
            <p:spPr>
              <a:xfrm>
                <a:off x="1818275" y="2553174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57"/>
              <p:cNvSpPr/>
              <p:nvPr/>
            </p:nvSpPr>
            <p:spPr>
              <a:xfrm>
                <a:off x="1818275" y="2260187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57"/>
              <p:cNvSpPr/>
              <p:nvPr/>
            </p:nvSpPr>
            <p:spPr>
              <a:xfrm>
                <a:off x="1818275" y="1967200"/>
                <a:ext cx="148800" cy="148800"/>
              </a:xfrm>
              <a:prstGeom prst="ellipse">
                <a:avLst/>
              </a:prstGeom>
              <a:solidFill>
                <a:srgbClr val="223150">
                  <a:alpha val="7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7" name="Google Shape;1047;p57"/>
          <p:cNvSpPr/>
          <p:nvPr/>
        </p:nvSpPr>
        <p:spPr>
          <a:xfrm>
            <a:off x="6016025" y="1870086"/>
            <a:ext cx="157200" cy="139225"/>
          </a:xfrm>
          <a:prstGeom prst="flowChartMerge">
            <a:avLst/>
          </a:prstGeom>
          <a:solidFill>
            <a:srgbClr val="9398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8" name="Google Shape;1048;p57"/>
          <p:cNvGrpSpPr/>
          <p:nvPr/>
        </p:nvGrpSpPr>
        <p:grpSpPr>
          <a:xfrm rot="1660">
            <a:off x="7970341" y="6220479"/>
            <a:ext cx="491573" cy="33349"/>
            <a:chOff x="-122925" y="4915725"/>
            <a:chExt cx="2373600" cy="593400"/>
          </a:xfrm>
        </p:grpSpPr>
        <p:sp>
          <p:nvSpPr>
            <p:cNvPr id="1049" name="Google Shape;1049;p57"/>
            <p:cNvSpPr/>
            <p:nvPr/>
          </p:nvSpPr>
          <p:spPr>
            <a:xfrm>
              <a:off x="10638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16572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-12292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470475" y="4915725"/>
              <a:ext cx="593400" cy="593400"/>
            </a:xfrm>
            <a:prstGeom prst="rect">
              <a:avLst/>
            </a:prstGeom>
            <a:solidFill>
              <a:srgbClr val="D3D6DC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3" name="Google Shape;1053;p57"/>
          <p:cNvGrpSpPr/>
          <p:nvPr/>
        </p:nvGrpSpPr>
        <p:grpSpPr>
          <a:xfrm>
            <a:off x="5101225" y="3813067"/>
            <a:ext cx="1986766" cy="136631"/>
            <a:chOff x="4857991" y="3833210"/>
            <a:chExt cx="2412588" cy="165915"/>
          </a:xfrm>
        </p:grpSpPr>
        <p:grpSp>
          <p:nvGrpSpPr>
            <p:cNvPr id="1054" name="Google Shape;1054;p57"/>
            <p:cNvGrpSpPr/>
            <p:nvPr/>
          </p:nvGrpSpPr>
          <p:grpSpPr>
            <a:xfrm rot="1191">
              <a:off x="4858020" y="3833417"/>
              <a:ext cx="1199202" cy="165499"/>
              <a:chOff x="-171853" y="4915743"/>
              <a:chExt cx="4153800" cy="593400"/>
            </a:xfrm>
          </p:grpSpPr>
          <p:sp>
            <p:nvSpPr>
              <p:cNvPr id="1055" name="Google Shape;1055;p57"/>
              <p:cNvSpPr/>
              <p:nvPr/>
            </p:nvSpPr>
            <p:spPr>
              <a:xfrm>
                <a:off x="22017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57"/>
              <p:cNvSpPr/>
              <p:nvPr/>
            </p:nvSpPr>
            <p:spPr>
              <a:xfrm>
                <a:off x="27951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57"/>
              <p:cNvSpPr/>
              <p:nvPr/>
            </p:nvSpPr>
            <p:spPr>
              <a:xfrm>
                <a:off x="10149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57"/>
              <p:cNvSpPr/>
              <p:nvPr/>
            </p:nvSpPr>
            <p:spPr>
              <a:xfrm>
                <a:off x="16083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57"/>
              <p:cNvSpPr/>
              <p:nvPr/>
            </p:nvSpPr>
            <p:spPr>
              <a:xfrm>
                <a:off x="-171853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57"/>
              <p:cNvSpPr/>
              <p:nvPr/>
            </p:nvSpPr>
            <p:spPr>
              <a:xfrm>
                <a:off x="4215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57"/>
              <p:cNvSpPr/>
              <p:nvPr/>
            </p:nvSpPr>
            <p:spPr>
              <a:xfrm>
                <a:off x="3388547" y="4915743"/>
                <a:ext cx="593400" cy="593400"/>
              </a:xfrm>
              <a:prstGeom prst="rect">
                <a:avLst/>
              </a:prstGeom>
              <a:solidFill>
                <a:srgbClr val="9198A8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2" name="Google Shape;1062;p57"/>
            <p:cNvGrpSpPr/>
            <p:nvPr/>
          </p:nvGrpSpPr>
          <p:grpSpPr>
            <a:xfrm rot="1191">
              <a:off x="6071347" y="3833440"/>
              <a:ext cx="1199202" cy="165321"/>
              <a:chOff x="-122925" y="4915725"/>
              <a:chExt cx="4153800" cy="593400"/>
            </a:xfrm>
          </p:grpSpPr>
          <p:sp>
            <p:nvSpPr>
              <p:cNvPr id="1063" name="Google Shape;1063;p57"/>
              <p:cNvSpPr/>
              <p:nvPr/>
            </p:nvSpPr>
            <p:spPr>
              <a:xfrm>
                <a:off x="22506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57"/>
              <p:cNvSpPr/>
              <p:nvPr/>
            </p:nvSpPr>
            <p:spPr>
              <a:xfrm>
                <a:off x="28440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57"/>
              <p:cNvSpPr/>
              <p:nvPr/>
            </p:nvSpPr>
            <p:spPr>
              <a:xfrm>
                <a:off x="10638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57"/>
              <p:cNvSpPr/>
              <p:nvPr/>
            </p:nvSpPr>
            <p:spPr>
              <a:xfrm>
                <a:off x="16572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57"/>
              <p:cNvSpPr/>
              <p:nvPr/>
            </p:nvSpPr>
            <p:spPr>
              <a:xfrm>
                <a:off x="-12292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57"/>
              <p:cNvSpPr/>
              <p:nvPr/>
            </p:nvSpPr>
            <p:spPr>
              <a:xfrm>
                <a:off x="4704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57"/>
              <p:cNvSpPr/>
              <p:nvPr/>
            </p:nvSpPr>
            <p:spPr>
              <a:xfrm>
                <a:off x="3437475" y="4915725"/>
                <a:ext cx="593400" cy="593400"/>
              </a:xfrm>
              <a:prstGeom prst="rect">
                <a:avLst/>
              </a:prstGeom>
              <a:solidFill>
                <a:srgbClr val="4E5A73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70" name="Google Shape;1070;p57"/>
          <p:cNvSpPr/>
          <p:nvPr/>
        </p:nvSpPr>
        <p:spPr>
          <a:xfrm>
            <a:off x="6016025" y="3483724"/>
            <a:ext cx="157200" cy="139225"/>
          </a:xfrm>
          <a:prstGeom prst="flowChartMerge">
            <a:avLst/>
          </a:prstGeom>
          <a:solidFill>
            <a:srgbClr val="9398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57"/>
          <p:cNvSpPr/>
          <p:nvPr/>
        </p:nvSpPr>
        <p:spPr>
          <a:xfrm>
            <a:off x="6016025" y="5090323"/>
            <a:ext cx="157200" cy="139225"/>
          </a:xfrm>
          <a:prstGeom prst="flowChartMerge">
            <a:avLst/>
          </a:prstGeom>
          <a:solidFill>
            <a:srgbClr val="9398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2" name="Google Shape;1072;p57"/>
          <p:cNvGrpSpPr/>
          <p:nvPr/>
        </p:nvGrpSpPr>
        <p:grpSpPr>
          <a:xfrm rot="1734">
            <a:off x="5725096" y="4240972"/>
            <a:ext cx="352836" cy="113517"/>
            <a:chOff x="-122925" y="4915725"/>
            <a:chExt cx="1780200" cy="593400"/>
          </a:xfrm>
        </p:grpSpPr>
        <p:sp>
          <p:nvSpPr>
            <p:cNvPr id="1073" name="Google Shape;1073;p57"/>
            <p:cNvSpPr/>
            <p:nvPr/>
          </p:nvSpPr>
          <p:spPr>
            <a:xfrm>
              <a:off x="10638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-12292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470475" y="4915725"/>
              <a:ext cx="593400" cy="593400"/>
            </a:xfrm>
            <a:prstGeom prst="rect">
              <a:avLst/>
            </a:prstGeom>
            <a:solidFill>
              <a:srgbClr val="4E5A73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6" name="Google Shape;1076;p57"/>
          <p:cNvGrpSpPr/>
          <p:nvPr/>
        </p:nvGrpSpPr>
        <p:grpSpPr>
          <a:xfrm rot="1733">
            <a:off x="5602970" y="4101876"/>
            <a:ext cx="470922" cy="113755"/>
            <a:chOff x="1608347" y="4915743"/>
            <a:chExt cx="2373600" cy="593400"/>
          </a:xfrm>
        </p:grpSpPr>
        <p:sp>
          <p:nvSpPr>
            <p:cNvPr id="1077" name="Google Shape;1077;p57"/>
            <p:cNvSpPr/>
            <p:nvPr/>
          </p:nvSpPr>
          <p:spPr>
            <a:xfrm>
              <a:off x="22017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27951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16083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3388547" y="4915743"/>
              <a:ext cx="593400" cy="593400"/>
            </a:xfrm>
            <a:prstGeom prst="rect">
              <a:avLst/>
            </a:prstGeom>
            <a:solidFill>
              <a:srgbClr val="9198A8"/>
            </a:solidFill>
            <a:ln w="19050" cap="flat" cmpd="sng">
              <a:solidFill>
                <a:srgbClr val="D3D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81" name="Google Shape;1081;p57"/>
          <p:cNvCxnSpPr/>
          <p:nvPr/>
        </p:nvCxnSpPr>
        <p:spPr>
          <a:xfrm>
            <a:off x="6163895" y="2276792"/>
            <a:ext cx="981600" cy="0"/>
          </a:xfrm>
          <a:prstGeom prst="straightConnector1">
            <a:avLst/>
          </a:prstGeom>
          <a:noFill/>
          <a:ln w="9525" cap="flat" cmpd="sng">
            <a:solidFill>
              <a:srgbClr val="5555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2" name="Google Shape;1082;p57"/>
          <p:cNvSpPr/>
          <p:nvPr/>
        </p:nvSpPr>
        <p:spPr>
          <a:xfrm>
            <a:off x="0" y="0"/>
            <a:ext cx="12192000" cy="1077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57"/>
          <p:cNvSpPr txBox="1"/>
          <p:nvPr/>
        </p:nvSpPr>
        <p:spPr>
          <a:xfrm>
            <a:off x="503600" y="227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GA</a:t>
            </a:r>
            <a:endParaRPr sz="3600" b="0" i="0" u="none" strike="noStrike" cap="none">
              <a:solidFill>
                <a:schemeClr val="l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084" name="Google Shape;1084;p57"/>
          <p:cNvSpPr txBox="1"/>
          <p:nvPr/>
        </p:nvSpPr>
        <p:spPr>
          <a:xfrm>
            <a:off x="1314163" y="374925"/>
            <a:ext cx="446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GA 개념</a:t>
            </a:r>
            <a:endParaRPr sz="2000" b="0" i="0" u="none" strike="noStrike" cap="none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E3252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IBM Plex Serif Medium" panose="02060603050406000203" pitchFamily="18" charset="0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2C06C4-DD85-CFE8-BC8D-2DBC7B8398BB}"/>
              </a:ext>
            </a:extLst>
          </p:cNvPr>
          <p:cNvGrpSpPr/>
          <p:nvPr/>
        </p:nvGrpSpPr>
        <p:grpSpPr>
          <a:xfrm>
            <a:off x="904240" y="2823130"/>
            <a:ext cx="4467900" cy="1188720"/>
            <a:chOff x="904240" y="2823130"/>
            <a:chExt cx="4467900" cy="1188720"/>
          </a:xfrm>
        </p:grpSpPr>
        <p:sp>
          <p:nvSpPr>
            <p:cNvPr id="268" name="Google Shape;268;p31"/>
            <p:cNvSpPr txBox="1"/>
            <p:nvPr/>
          </p:nvSpPr>
          <p:spPr>
            <a:xfrm>
              <a:off x="1647264" y="3105834"/>
              <a:ext cx="3313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연구</a:t>
              </a:r>
              <a:r>
                <a:rPr lang="en-US" altLang="ko-KR" sz="3600" dirty="0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r>
                <a:rPr lang="ko-KR" sz="3600" dirty="0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개요</a:t>
              </a:r>
              <a:endParaRPr dirty="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269" name="Google Shape;269;p31"/>
            <p:cNvSpPr txBox="1"/>
            <p:nvPr/>
          </p:nvSpPr>
          <p:spPr>
            <a:xfrm>
              <a:off x="904240" y="3121223"/>
              <a:ext cx="74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dirty="0" err="1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Part</a:t>
              </a:r>
              <a:r>
                <a:rPr lang="ko-KR" sz="1400" dirty="0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1</a:t>
              </a:r>
              <a:r>
                <a:rPr lang="ko-KR" sz="1400" dirty="0">
                  <a:solidFill>
                    <a:schemeClr val="lt1"/>
                  </a:solidFill>
                  <a:latin typeface="IBM Plex Serif Medium" panose="02060603050406000203" pitchFamily="18" charset="0"/>
                  <a:sym typeface="Arial"/>
                </a:rPr>
                <a:t>, </a:t>
              </a:r>
              <a:endParaRPr sz="1400" dirty="0">
                <a:solidFill>
                  <a:schemeClr val="lt1"/>
                </a:solidFill>
                <a:latin typeface="IBM Plex Serif Medium" panose="02060603050406000203" pitchFamily="18" charset="0"/>
                <a:sym typeface="Arial"/>
              </a:endParaRPr>
            </a:p>
          </p:txBody>
        </p:sp>
        <p:cxnSp>
          <p:nvCxnSpPr>
            <p:cNvPr id="270" name="Google Shape;270;p31"/>
            <p:cNvCxnSpPr/>
            <p:nvPr/>
          </p:nvCxnSpPr>
          <p:spPr>
            <a:xfrm>
              <a:off x="904240" y="2823130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" name="Google Shape;271;p31"/>
            <p:cNvCxnSpPr/>
            <p:nvPr/>
          </p:nvCxnSpPr>
          <p:spPr>
            <a:xfrm>
              <a:off x="904240" y="4011850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8"/>
          <p:cNvSpPr/>
          <p:nvPr/>
        </p:nvSpPr>
        <p:spPr>
          <a:xfrm>
            <a:off x="0" y="0"/>
            <a:ext cx="12192000" cy="1077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58"/>
          <p:cNvSpPr txBox="1"/>
          <p:nvPr/>
        </p:nvSpPr>
        <p:spPr>
          <a:xfrm>
            <a:off x="653400" y="1718725"/>
            <a:ext cx="10885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ko-KR" sz="22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Younsoo Lee, Kyungsik Lee.2022. "New integer optimization models and an approximate dynamic programming algorithm for the lot-sizing and scheduling problem with sequence-dependent setups".『European Journal of Operational Research』.302(1).230-243</a:t>
            </a:r>
            <a:endParaRPr sz="22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ko-KR" sz="2200" b="0" i="0" u="none" strike="noStrike" cap="none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Jangha Kang.2020."Capacitated Lot-Sizing Problem with Sequence-Dependent Setup, Setup Carryover and Setup Crossover". 『Processes』.8(7).785-804</a:t>
            </a:r>
            <a:endParaRPr sz="2200" b="0" i="0" u="none" strike="noStrike" cap="none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91" name="Google Shape;1091;p58"/>
          <p:cNvSpPr txBox="1"/>
          <p:nvPr/>
        </p:nvSpPr>
        <p:spPr>
          <a:xfrm>
            <a:off x="265499" y="1935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참고문헌</a:t>
            </a:r>
            <a:endParaRPr sz="1400" b="0" i="0" u="none" strike="noStrike" cap="none">
              <a:solidFill>
                <a:srgbClr val="000000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/>
        </p:nvSpPr>
        <p:spPr>
          <a:xfrm>
            <a:off x="0" y="3657600"/>
            <a:ext cx="12192000" cy="3200400"/>
          </a:xfrm>
          <a:prstGeom prst="rect">
            <a:avLst/>
          </a:prstGeom>
          <a:solidFill>
            <a:srgbClr val="D3D6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erif Medium" panose="02060603050406000203" pitchFamily="18" charset="0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1"/>
              </a:solidFill>
              <a:latin typeface="IBM Plex Serif Medium" panose="02060603050406000203" pitchFamily="18" charset="0"/>
              <a:sym typeface="Arial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3800775" y="453600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연구 </a:t>
            </a:r>
            <a:r>
              <a:rPr lang="ko-KR" sz="2200" dirty="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배경</a:t>
            </a:r>
            <a:endParaRPr sz="2200" b="0" i="0" u="none" strike="noStrike" cap="none" dirty="0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1671900" y="1201586"/>
            <a:ext cx="8848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3600" b="1" dirty="0">
                <a:solidFill>
                  <a:schemeClr val="accen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LCD</a:t>
            </a:r>
            <a:endParaRPr sz="3600" b="1" i="0" u="none" strike="noStrike" cap="none" dirty="0">
              <a:solidFill>
                <a:schemeClr val="accen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223" name="Google Shape;223;p30"/>
          <p:cNvGrpSpPr/>
          <p:nvPr/>
        </p:nvGrpSpPr>
        <p:grpSpPr>
          <a:xfrm>
            <a:off x="-9425" y="2615503"/>
            <a:ext cx="3531300" cy="1781117"/>
            <a:chOff x="-9425" y="2615503"/>
            <a:chExt cx="3531300" cy="1781117"/>
          </a:xfrm>
        </p:grpSpPr>
        <p:cxnSp>
          <p:nvCxnSpPr>
            <p:cNvPr id="224" name="Google Shape;224;p30"/>
            <p:cNvCxnSpPr/>
            <p:nvPr/>
          </p:nvCxnSpPr>
          <p:spPr>
            <a:xfrm>
              <a:off x="-9425" y="3523125"/>
              <a:ext cx="3531300" cy="0"/>
            </a:xfrm>
            <a:prstGeom prst="straightConnector1">
              <a:avLst/>
            </a:prstGeom>
            <a:noFill/>
            <a:ln w="76200" cap="flat" cmpd="sng">
              <a:solidFill>
                <a:srgbClr val="9198A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5" name="Google Shape;225;p30"/>
            <p:cNvGrpSpPr/>
            <p:nvPr/>
          </p:nvGrpSpPr>
          <p:grpSpPr>
            <a:xfrm>
              <a:off x="1477768" y="2615503"/>
              <a:ext cx="1781117" cy="1781117"/>
              <a:chOff x="1162650" y="2469450"/>
              <a:chExt cx="1919100" cy="1919100"/>
            </a:xfrm>
          </p:grpSpPr>
          <p:grpSp>
            <p:nvGrpSpPr>
              <p:cNvPr id="226" name="Google Shape;226;p30"/>
              <p:cNvGrpSpPr/>
              <p:nvPr/>
            </p:nvGrpSpPr>
            <p:grpSpPr>
              <a:xfrm>
                <a:off x="1162650" y="2469450"/>
                <a:ext cx="1919100" cy="1919100"/>
                <a:chOff x="1162650" y="2469450"/>
                <a:chExt cx="1919100" cy="1919100"/>
              </a:xfrm>
            </p:grpSpPr>
            <p:sp>
              <p:nvSpPr>
                <p:cNvPr id="227" name="Google Shape;227;p30"/>
                <p:cNvSpPr/>
                <p:nvPr/>
              </p:nvSpPr>
              <p:spPr>
                <a:xfrm>
                  <a:off x="1162650" y="2469450"/>
                  <a:ext cx="1919100" cy="1919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grpSp>
              <p:nvGrpSpPr>
                <p:cNvPr id="228" name="Google Shape;228;p30"/>
                <p:cNvGrpSpPr/>
                <p:nvPr/>
              </p:nvGrpSpPr>
              <p:grpSpPr>
                <a:xfrm>
                  <a:off x="1273050" y="2579850"/>
                  <a:ext cx="1698300" cy="1698300"/>
                  <a:chOff x="1273050" y="2579850"/>
                  <a:chExt cx="1698300" cy="1698300"/>
                </a:xfrm>
              </p:grpSpPr>
              <p:sp>
                <p:nvSpPr>
                  <p:cNvPr id="229" name="Google Shape;229;p30"/>
                  <p:cNvSpPr/>
                  <p:nvPr/>
                </p:nvSpPr>
                <p:spPr>
                  <a:xfrm>
                    <a:off x="1349250" y="2656050"/>
                    <a:ext cx="1545900" cy="1545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  <p:sp>
                <p:nvSpPr>
                  <p:cNvPr id="230" name="Google Shape;230;p30"/>
                  <p:cNvSpPr/>
                  <p:nvPr/>
                </p:nvSpPr>
                <p:spPr>
                  <a:xfrm>
                    <a:off x="1430550" y="2737350"/>
                    <a:ext cx="1383300" cy="1383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3600">
                        <a:solidFill>
                          <a:schemeClr val="l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rPr>
                      <a:t>1</a:t>
                    </a:r>
                    <a:endParaRPr sz="360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endParaRPr>
                  </a:p>
                </p:txBody>
              </p:sp>
              <p:sp>
                <p:nvSpPr>
                  <p:cNvPr id="231" name="Google Shape;231;p30"/>
                  <p:cNvSpPr/>
                  <p:nvPr/>
                </p:nvSpPr>
                <p:spPr>
                  <a:xfrm>
                    <a:off x="1273050" y="2579850"/>
                    <a:ext cx="1698300" cy="1698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</p:grpSp>
            <p:cxnSp>
              <p:nvCxnSpPr>
                <p:cNvPr id="232" name="Google Shape;232;p30"/>
                <p:cNvCxnSpPr>
                  <a:endCxn id="227" idx="4"/>
                </p:cNvCxnSpPr>
                <p:nvPr/>
              </p:nvCxnSpPr>
              <p:spPr>
                <a:xfrm>
                  <a:off x="2122200" y="2469450"/>
                  <a:ext cx="0" cy="19191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3" name="Google Shape;233;p30"/>
              <p:cNvGrpSpPr/>
              <p:nvPr/>
            </p:nvGrpSpPr>
            <p:grpSpPr>
              <a:xfrm>
                <a:off x="1349238" y="2656050"/>
                <a:ext cx="1545900" cy="1545900"/>
                <a:chOff x="1349238" y="2689700"/>
                <a:chExt cx="1545900" cy="1545900"/>
              </a:xfrm>
            </p:grpSpPr>
            <p:sp>
              <p:nvSpPr>
                <p:cNvPr id="234" name="Google Shape;234;p30"/>
                <p:cNvSpPr/>
                <p:nvPr/>
              </p:nvSpPr>
              <p:spPr>
                <a:xfrm>
                  <a:off x="1349238" y="2689700"/>
                  <a:ext cx="1545900" cy="1545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sp>
              <p:nvSpPr>
                <p:cNvPr id="235" name="Google Shape;235;p30"/>
                <p:cNvSpPr/>
                <p:nvPr/>
              </p:nvSpPr>
              <p:spPr>
                <a:xfrm>
                  <a:off x="1430538" y="2771000"/>
                  <a:ext cx="1383300" cy="1383300"/>
                </a:xfrm>
                <a:prstGeom prst="ellipse">
                  <a:avLst/>
                </a:prstGeom>
                <a:solidFill>
                  <a:srgbClr val="9198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3000" dirty="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TFT</a:t>
                  </a:r>
                  <a:endParaRPr sz="3000" dirty="0">
                    <a:solidFill>
                      <a:schemeClr val="lt1"/>
                    </a:solidFill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F9D7BF-5831-7BCB-5329-442E5435DFB6}"/>
              </a:ext>
            </a:extLst>
          </p:cNvPr>
          <p:cNvGrpSpPr/>
          <p:nvPr/>
        </p:nvGrpSpPr>
        <p:grpSpPr>
          <a:xfrm>
            <a:off x="3605184" y="2626873"/>
            <a:ext cx="2459929" cy="1781117"/>
            <a:chOff x="3605184" y="2626873"/>
            <a:chExt cx="2459929" cy="1781117"/>
          </a:xfrm>
        </p:grpSpPr>
        <p:cxnSp>
          <p:nvCxnSpPr>
            <p:cNvPr id="218" name="Google Shape;218;p30"/>
            <p:cNvCxnSpPr/>
            <p:nvPr/>
          </p:nvCxnSpPr>
          <p:spPr>
            <a:xfrm>
              <a:off x="3605184" y="3523115"/>
              <a:ext cx="2459929" cy="0"/>
            </a:xfrm>
            <a:prstGeom prst="straightConnector1">
              <a:avLst/>
            </a:prstGeom>
            <a:noFill/>
            <a:ln w="76200" cap="flat" cmpd="sng">
              <a:solidFill>
                <a:srgbClr val="4E5A7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6" name="Google Shape;236;p30"/>
            <p:cNvGrpSpPr/>
            <p:nvPr/>
          </p:nvGrpSpPr>
          <p:grpSpPr>
            <a:xfrm>
              <a:off x="3936467" y="2626873"/>
              <a:ext cx="1781117" cy="1781117"/>
              <a:chOff x="1162650" y="2469450"/>
              <a:chExt cx="1919100" cy="1919100"/>
            </a:xfrm>
          </p:grpSpPr>
          <p:grpSp>
            <p:nvGrpSpPr>
              <p:cNvPr id="237" name="Google Shape;237;p30"/>
              <p:cNvGrpSpPr/>
              <p:nvPr/>
            </p:nvGrpSpPr>
            <p:grpSpPr>
              <a:xfrm>
                <a:off x="1162650" y="2469450"/>
                <a:ext cx="1919100" cy="1919100"/>
                <a:chOff x="1162650" y="2469450"/>
                <a:chExt cx="1919100" cy="1919100"/>
              </a:xfrm>
            </p:grpSpPr>
            <p:sp>
              <p:nvSpPr>
                <p:cNvPr id="238" name="Google Shape;238;p30"/>
                <p:cNvSpPr/>
                <p:nvPr/>
              </p:nvSpPr>
              <p:spPr>
                <a:xfrm>
                  <a:off x="1162650" y="2469450"/>
                  <a:ext cx="1919100" cy="1919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grpSp>
              <p:nvGrpSpPr>
                <p:cNvPr id="239" name="Google Shape;239;p30"/>
                <p:cNvGrpSpPr/>
                <p:nvPr/>
              </p:nvGrpSpPr>
              <p:grpSpPr>
                <a:xfrm>
                  <a:off x="1273050" y="2579850"/>
                  <a:ext cx="1698300" cy="1698300"/>
                  <a:chOff x="1273050" y="2579850"/>
                  <a:chExt cx="1698300" cy="1698300"/>
                </a:xfrm>
              </p:grpSpPr>
              <p:sp>
                <p:nvSpPr>
                  <p:cNvPr id="240" name="Google Shape;240;p30"/>
                  <p:cNvSpPr/>
                  <p:nvPr/>
                </p:nvSpPr>
                <p:spPr>
                  <a:xfrm>
                    <a:off x="1349250" y="2656050"/>
                    <a:ext cx="1545900" cy="1545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  <p:sp>
                <p:nvSpPr>
                  <p:cNvPr id="241" name="Google Shape;241;p30"/>
                  <p:cNvSpPr/>
                  <p:nvPr/>
                </p:nvSpPr>
                <p:spPr>
                  <a:xfrm>
                    <a:off x="1430550" y="2737350"/>
                    <a:ext cx="1383300" cy="1383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3600">
                        <a:solidFill>
                          <a:schemeClr val="l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rPr>
                      <a:t>1</a:t>
                    </a:r>
                    <a:endParaRPr sz="360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endParaRPr>
                  </a:p>
                </p:txBody>
              </p:sp>
              <p:sp>
                <p:nvSpPr>
                  <p:cNvPr id="242" name="Google Shape;242;p30"/>
                  <p:cNvSpPr/>
                  <p:nvPr/>
                </p:nvSpPr>
                <p:spPr>
                  <a:xfrm>
                    <a:off x="1273050" y="2579850"/>
                    <a:ext cx="1698300" cy="1698300"/>
                  </a:xfrm>
                  <a:prstGeom prst="ellipse">
                    <a:avLst/>
                  </a:prstGeom>
                  <a:solidFill>
                    <a:srgbClr val="4E5A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</p:grpSp>
            <p:cxnSp>
              <p:nvCxnSpPr>
                <p:cNvPr id="243" name="Google Shape;243;p30"/>
                <p:cNvCxnSpPr>
                  <a:endCxn id="238" idx="4"/>
                </p:cNvCxnSpPr>
                <p:nvPr/>
              </p:nvCxnSpPr>
              <p:spPr>
                <a:xfrm>
                  <a:off x="2122200" y="2469450"/>
                  <a:ext cx="0" cy="19191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4" name="Google Shape;244;p30"/>
              <p:cNvGrpSpPr/>
              <p:nvPr/>
            </p:nvGrpSpPr>
            <p:grpSpPr>
              <a:xfrm>
                <a:off x="1349238" y="2656050"/>
                <a:ext cx="1545900" cy="1545900"/>
                <a:chOff x="1349238" y="2689700"/>
                <a:chExt cx="1545900" cy="1545900"/>
              </a:xfrm>
            </p:grpSpPr>
            <p:sp>
              <p:nvSpPr>
                <p:cNvPr id="245" name="Google Shape;245;p30"/>
                <p:cNvSpPr/>
                <p:nvPr/>
              </p:nvSpPr>
              <p:spPr>
                <a:xfrm>
                  <a:off x="1349238" y="2689700"/>
                  <a:ext cx="1545900" cy="1545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sp>
              <p:nvSpPr>
                <p:cNvPr id="246" name="Google Shape;246;p30"/>
                <p:cNvSpPr/>
                <p:nvPr/>
              </p:nvSpPr>
              <p:spPr>
                <a:xfrm>
                  <a:off x="1430538" y="2771000"/>
                  <a:ext cx="1383300" cy="1383300"/>
                </a:xfrm>
                <a:prstGeom prst="ellipse">
                  <a:avLst/>
                </a:prstGeom>
                <a:solidFill>
                  <a:srgbClr val="4E5A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100" dirty="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컬러</a:t>
                  </a:r>
                  <a:endParaRPr sz="2100" dirty="0">
                    <a:solidFill>
                      <a:schemeClr val="lt1"/>
                    </a:solidFill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100" dirty="0" err="1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패터닝</a:t>
                  </a:r>
                  <a:endParaRPr sz="2100" dirty="0">
                    <a:solidFill>
                      <a:schemeClr val="lt1"/>
                    </a:solidFill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endParaRPr>
                </a:p>
              </p:txBody>
            </p:sp>
          </p:grpSp>
        </p:grpSp>
      </p:grpSp>
      <p:grpSp>
        <p:nvGrpSpPr>
          <p:cNvPr id="247" name="Google Shape;247;p30"/>
          <p:cNvGrpSpPr/>
          <p:nvPr/>
        </p:nvGrpSpPr>
        <p:grpSpPr>
          <a:xfrm>
            <a:off x="6135250" y="2615503"/>
            <a:ext cx="2443800" cy="1781117"/>
            <a:chOff x="6135250" y="2615503"/>
            <a:chExt cx="2443800" cy="1781117"/>
          </a:xfrm>
        </p:grpSpPr>
        <p:cxnSp>
          <p:nvCxnSpPr>
            <p:cNvPr id="248" name="Google Shape;248;p30"/>
            <p:cNvCxnSpPr/>
            <p:nvPr/>
          </p:nvCxnSpPr>
          <p:spPr>
            <a:xfrm>
              <a:off x="6135250" y="3523125"/>
              <a:ext cx="2443800" cy="0"/>
            </a:xfrm>
            <a:prstGeom prst="straightConnector1">
              <a:avLst/>
            </a:prstGeom>
            <a:noFill/>
            <a:ln w="76200" cap="flat" cmpd="sng">
              <a:solidFill>
                <a:srgbClr val="9198A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9" name="Google Shape;249;p30"/>
            <p:cNvGrpSpPr/>
            <p:nvPr/>
          </p:nvGrpSpPr>
          <p:grpSpPr>
            <a:xfrm>
              <a:off x="6465911" y="2615503"/>
              <a:ext cx="1781117" cy="1781117"/>
              <a:chOff x="1162650" y="2469450"/>
              <a:chExt cx="1919100" cy="1919100"/>
            </a:xfrm>
          </p:grpSpPr>
          <p:grpSp>
            <p:nvGrpSpPr>
              <p:cNvPr id="250" name="Google Shape;250;p30"/>
              <p:cNvGrpSpPr/>
              <p:nvPr/>
            </p:nvGrpSpPr>
            <p:grpSpPr>
              <a:xfrm>
                <a:off x="1162650" y="2469450"/>
                <a:ext cx="1919100" cy="1919100"/>
                <a:chOff x="1162650" y="2469450"/>
                <a:chExt cx="1919100" cy="1919100"/>
              </a:xfrm>
            </p:grpSpPr>
            <p:sp>
              <p:nvSpPr>
                <p:cNvPr id="251" name="Google Shape;251;p30"/>
                <p:cNvSpPr/>
                <p:nvPr/>
              </p:nvSpPr>
              <p:spPr>
                <a:xfrm>
                  <a:off x="1162650" y="2469450"/>
                  <a:ext cx="1919100" cy="1919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grpSp>
              <p:nvGrpSpPr>
                <p:cNvPr id="252" name="Google Shape;252;p30"/>
                <p:cNvGrpSpPr/>
                <p:nvPr/>
              </p:nvGrpSpPr>
              <p:grpSpPr>
                <a:xfrm>
                  <a:off x="1273050" y="2579850"/>
                  <a:ext cx="1698300" cy="1698300"/>
                  <a:chOff x="1273050" y="2579850"/>
                  <a:chExt cx="1698300" cy="1698300"/>
                </a:xfrm>
              </p:grpSpPr>
              <p:sp>
                <p:nvSpPr>
                  <p:cNvPr id="253" name="Google Shape;253;p30"/>
                  <p:cNvSpPr/>
                  <p:nvPr/>
                </p:nvSpPr>
                <p:spPr>
                  <a:xfrm>
                    <a:off x="1349250" y="2656050"/>
                    <a:ext cx="1545900" cy="1545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  <p:sp>
                <p:nvSpPr>
                  <p:cNvPr id="254" name="Google Shape;254;p30"/>
                  <p:cNvSpPr/>
                  <p:nvPr/>
                </p:nvSpPr>
                <p:spPr>
                  <a:xfrm>
                    <a:off x="1430550" y="2737350"/>
                    <a:ext cx="1383300" cy="1383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3600">
                        <a:solidFill>
                          <a:schemeClr val="l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rPr>
                      <a:t>1</a:t>
                    </a:r>
                    <a:endParaRPr sz="360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endParaRPr>
                  </a:p>
                </p:txBody>
              </p:sp>
              <p:sp>
                <p:nvSpPr>
                  <p:cNvPr id="255" name="Google Shape;255;p30"/>
                  <p:cNvSpPr/>
                  <p:nvPr/>
                </p:nvSpPr>
                <p:spPr>
                  <a:xfrm>
                    <a:off x="1273050" y="2579850"/>
                    <a:ext cx="1698300" cy="1698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</p:grpSp>
            <p:cxnSp>
              <p:nvCxnSpPr>
                <p:cNvPr id="256" name="Google Shape;256;p30"/>
                <p:cNvCxnSpPr>
                  <a:endCxn id="251" idx="4"/>
                </p:cNvCxnSpPr>
                <p:nvPr/>
              </p:nvCxnSpPr>
              <p:spPr>
                <a:xfrm>
                  <a:off x="2122200" y="2469450"/>
                  <a:ext cx="0" cy="19191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7" name="Google Shape;257;p30"/>
              <p:cNvGrpSpPr/>
              <p:nvPr/>
            </p:nvGrpSpPr>
            <p:grpSpPr>
              <a:xfrm>
                <a:off x="1349238" y="2656050"/>
                <a:ext cx="1545900" cy="1545900"/>
                <a:chOff x="1349238" y="2689700"/>
                <a:chExt cx="1545900" cy="1545900"/>
              </a:xfrm>
            </p:grpSpPr>
            <p:sp>
              <p:nvSpPr>
                <p:cNvPr id="258" name="Google Shape;258;p30"/>
                <p:cNvSpPr/>
                <p:nvPr/>
              </p:nvSpPr>
              <p:spPr>
                <a:xfrm>
                  <a:off x="1349238" y="2689700"/>
                  <a:ext cx="1545900" cy="1545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sp>
              <p:nvSpPr>
                <p:cNvPr id="259" name="Google Shape;259;p30"/>
                <p:cNvSpPr/>
                <p:nvPr/>
              </p:nvSpPr>
              <p:spPr>
                <a:xfrm>
                  <a:off x="1430538" y="2771000"/>
                  <a:ext cx="1383300" cy="1383300"/>
                </a:xfrm>
                <a:prstGeom prst="ellipse">
                  <a:avLst/>
                </a:prstGeom>
                <a:solidFill>
                  <a:srgbClr val="9198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3000" dirty="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셀</a:t>
                  </a:r>
                  <a:endParaRPr sz="3000" dirty="0">
                    <a:solidFill>
                      <a:schemeClr val="lt1"/>
                    </a:solidFill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endParaRPr>
                </a:p>
              </p:txBody>
            </p:sp>
          </p:grpSp>
        </p:grpSp>
      </p:grpSp>
      <p:grpSp>
        <p:nvGrpSpPr>
          <p:cNvPr id="260" name="Google Shape;260;p30"/>
          <p:cNvGrpSpPr/>
          <p:nvPr/>
        </p:nvGrpSpPr>
        <p:grpSpPr>
          <a:xfrm>
            <a:off x="8651495" y="2615503"/>
            <a:ext cx="3564900" cy="1781117"/>
            <a:chOff x="8651495" y="2615503"/>
            <a:chExt cx="3564900" cy="1781117"/>
          </a:xfrm>
        </p:grpSpPr>
        <p:cxnSp>
          <p:nvCxnSpPr>
            <p:cNvPr id="261" name="Google Shape;261;p30"/>
            <p:cNvCxnSpPr/>
            <p:nvPr/>
          </p:nvCxnSpPr>
          <p:spPr>
            <a:xfrm>
              <a:off x="8651495" y="3523115"/>
              <a:ext cx="3564900" cy="0"/>
            </a:xfrm>
            <a:prstGeom prst="straightConnector1">
              <a:avLst/>
            </a:prstGeom>
            <a:noFill/>
            <a:ln w="76200" cap="flat" cmpd="sng">
              <a:solidFill>
                <a:srgbClr val="4E5A7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2" name="Google Shape;262;p30"/>
            <p:cNvGrpSpPr/>
            <p:nvPr/>
          </p:nvGrpSpPr>
          <p:grpSpPr>
            <a:xfrm>
              <a:off x="8993788" y="2615503"/>
              <a:ext cx="1781117" cy="1781117"/>
              <a:chOff x="1162650" y="2469450"/>
              <a:chExt cx="1919100" cy="1919100"/>
            </a:xfrm>
          </p:grpSpPr>
          <p:grpSp>
            <p:nvGrpSpPr>
              <p:cNvPr id="263" name="Google Shape;263;p30"/>
              <p:cNvGrpSpPr/>
              <p:nvPr/>
            </p:nvGrpSpPr>
            <p:grpSpPr>
              <a:xfrm>
                <a:off x="1162650" y="2469450"/>
                <a:ext cx="1919100" cy="1919100"/>
                <a:chOff x="1162650" y="2469450"/>
                <a:chExt cx="1919100" cy="1919100"/>
              </a:xfrm>
            </p:grpSpPr>
            <p:sp>
              <p:nvSpPr>
                <p:cNvPr id="264" name="Google Shape;264;p30"/>
                <p:cNvSpPr/>
                <p:nvPr/>
              </p:nvSpPr>
              <p:spPr>
                <a:xfrm>
                  <a:off x="1162650" y="2469450"/>
                  <a:ext cx="1919100" cy="1919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grpSp>
              <p:nvGrpSpPr>
                <p:cNvPr id="265" name="Google Shape;265;p30"/>
                <p:cNvGrpSpPr/>
                <p:nvPr/>
              </p:nvGrpSpPr>
              <p:grpSpPr>
                <a:xfrm>
                  <a:off x="1273050" y="2579850"/>
                  <a:ext cx="1698300" cy="1698300"/>
                  <a:chOff x="1273050" y="2579850"/>
                  <a:chExt cx="1698300" cy="1698300"/>
                </a:xfrm>
              </p:grpSpPr>
              <p:sp>
                <p:nvSpPr>
                  <p:cNvPr id="266" name="Google Shape;266;p30"/>
                  <p:cNvSpPr/>
                  <p:nvPr/>
                </p:nvSpPr>
                <p:spPr>
                  <a:xfrm>
                    <a:off x="1349250" y="2656050"/>
                    <a:ext cx="1545900" cy="1545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  <p:sp>
                <p:nvSpPr>
                  <p:cNvPr id="267" name="Google Shape;267;p30"/>
                  <p:cNvSpPr/>
                  <p:nvPr/>
                </p:nvSpPr>
                <p:spPr>
                  <a:xfrm>
                    <a:off x="1430550" y="2737350"/>
                    <a:ext cx="1383300" cy="1383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3600">
                        <a:solidFill>
                          <a:schemeClr val="l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rPr>
                      <a:t>1</a:t>
                    </a:r>
                    <a:endParaRPr sz="360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endParaRPr>
                  </a:p>
                </p:txBody>
              </p:sp>
              <p:sp>
                <p:nvSpPr>
                  <p:cNvPr id="268" name="Google Shape;268;p30"/>
                  <p:cNvSpPr/>
                  <p:nvPr/>
                </p:nvSpPr>
                <p:spPr>
                  <a:xfrm>
                    <a:off x="1273050" y="2579850"/>
                    <a:ext cx="1698300" cy="1698300"/>
                  </a:xfrm>
                  <a:prstGeom prst="ellipse">
                    <a:avLst/>
                  </a:prstGeom>
                  <a:solidFill>
                    <a:srgbClr val="4E5A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</p:grpSp>
            <p:cxnSp>
              <p:nvCxnSpPr>
                <p:cNvPr id="269" name="Google Shape;269;p30"/>
                <p:cNvCxnSpPr>
                  <a:endCxn id="264" idx="4"/>
                </p:cNvCxnSpPr>
                <p:nvPr/>
              </p:nvCxnSpPr>
              <p:spPr>
                <a:xfrm>
                  <a:off x="2122200" y="2469450"/>
                  <a:ext cx="0" cy="19191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70" name="Google Shape;270;p30"/>
              <p:cNvGrpSpPr/>
              <p:nvPr/>
            </p:nvGrpSpPr>
            <p:grpSpPr>
              <a:xfrm>
                <a:off x="1349238" y="2656050"/>
                <a:ext cx="1545900" cy="1545900"/>
                <a:chOff x="1349238" y="2689700"/>
                <a:chExt cx="1545900" cy="1545900"/>
              </a:xfrm>
            </p:grpSpPr>
            <p:sp>
              <p:nvSpPr>
                <p:cNvPr id="271" name="Google Shape;271;p30"/>
                <p:cNvSpPr/>
                <p:nvPr/>
              </p:nvSpPr>
              <p:spPr>
                <a:xfrm>
                  <a:off x="1349238" y="2689700"/>
                  <a:ext cx="1545900" cy="1545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sp>
              <p:nvSpPr>
                <p:cNvPr id="272" name="Google Shape;272;p30"/>
                <p:cNvSpPr/>
                <p:nvPr/>
              </p:nvSpPr>
              <p:spPr>
                <a:xfrm>
                  <a:off x="1430538" y="2771000"/>
                  <a:ext cx="1383300" cy="1383300"/>
                </a:xfrm>
                <a:prstGeom prst="ellipse">
                  <a:avLst/>
                </a:prstGeom>
                <a:solidFill>
                  <a:srgbClr val="4E5A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3000" dirty="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모듈</a:t>
                  </a:r>
                  <a:endParaRPr sz="3000" dirty="0">
                    <a:solidFill>
                      <a:schemeClr val="lt1"/>
                    </a:solidFill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endParaRPr>
                </a:p>
              </p:txBody>
            </p:sp>
          </p:grpSp>
        </p:grpSp>
      </p:grpSp>
      <p:sp>
        <p:nvSpPr>
          <p:cNvPr id="273" name="Google Shape;273;p30"/>
          <p:cNvSpPr/>
          <p:nvPr/>
        </p:nvSpPr>
        <p:spPr>
          <a:xfrm>
            <a:off x="3129750" y="4983985"/>
            <a:ext cx="5932500" cy="1229400"/>
          </a:xfrm>
          <a:prstGeom prst="roundRect">
            <a:avLst>
              <a:gd name="adj" fmla="val 16667"/>
            </a:avLst>
          </a:prstGeom>
          <a:solidFill>
            <a:srgbClr val="FFFFFF">
              <a:alpha val="7216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백라이트</a:t>
            </a:r>
            <a:r>
              <a:rPr lang="ko-KR" sz="1900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유닛</a:t>
            </a:r>
            <a:r>
              <a:rPr lang="ko-K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(광원)</a:t>
            </a:r>
            <a:r>
              <a:rPr lang="ko-KR" sz="1900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을 이용하여</a:t>
            </a:r>
            <a:endParaRPr sz="19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유기물 증착 과정이 필요 없음 </a:t>
            </a:r>
            <a:endParaRPr sz="1900" dirty="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220528" y="345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01. 연구 시나리오</a:t>
            </a:r>
            <a:endParaRPr sz="3600" b="0" i="0" u="none" strike="noStrike" cap="none" dirty="0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31"/>
          <p:cNvCxnSpPr/>
          <p:nvPr/>
        </p:nvCxnSpPr>
        <p:spPr>
          <a:xfrm>
            <a:off x="9858693" y="3266426"/>
            <a:ext cx="0" cy="373653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1"/>
          <p:cNvSpPr/>
          <p:nvPr/>
        </p:nvSpPr>
        <p:spPr>
          <a:xfrm>
            <a:off x="0" y="3657600"/>
            <a:ext cx="12192000" cy="3200400"/>
          </a:xfrm>
          <a:prstGeom prst="rect">
            <a:avLst/>
          </a:prstGeom>
          <a:solidFill>
            <a:srgbClr val="D3D6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erif Medium" panose="02060603050406000203" pitchFamily="18" charset="0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1"/>
              </a:solidFill>
              <a:latin typeface="IBM Plex Serif Medium" panose="02060603050406000203" pitchFamily="18" charset="0"/>
              <a:sym typeface="Arial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3800775" y="453600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연구 </a:t>
            </a:r>
            <a:r>
              <a:rPr lang="ko-KR" sz="2200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배경</a:t>
            </a:r>
            <a:endParaRPr sz="22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1671900" y="1201586"/>
            <a:ext cx="8848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3600" b="1">
                <a:solidFill>
                  <a:schemeClr val="accen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OLED</a:t>
            </a:r>
            <a:endParaRPr sz="3600" b="1" i="0" u="none" strike="noStrike" cap="none">
              <a:solidFill>
                <a:schemeClr val="accen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284" name="Google Shape;284;p31"/>
          <p:cNvGrpSpPr/>
          <p:nvPr/>
        </p:nvGrpSpPr>
        <p:grpSpPr>
          <a:xfrm>
            <a:off x="2295658" y="2626873"/>
            <a:ext cx="2459929" cy="1781117"/>
            <a:chOff x="2302721" y="2626873"/>
            <a:chExt cx="2459929" cy="1781117"/>
          </a:xfrm>
        </p:grpSpPr>
        <p:cxnSp>
          <p:nvCxnSpPr>
            <p:cNvPr id="285" name="Google Shape;285;p31"/>
            <p:cNvCxnSpPr/>
            <p:nvPr/>
          </p:nvCxnSpPr>
          <p:spPr>
            <a:xfrm>
              <a:off x="2302721" y="3523115"/>
              <a:ext cx="2459929" cy="0"/>
            </a:xfrm>
            <a:prstGeom prst="straightConnector1">
              <a:avLst/>
            </a:prstGeom>
            <a:noFill/>
            <a:ln w="76200" cap="flat" cmpd="sng">
              <a:solidFill>
                <a:srgbClr val="1F64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6" name="Google Shape;286;p31"/>
            <p:cNvGrpSpPr/>
            <p:nvPr/>
          </p:nvGrpSpPr>
          <p:grpSpPr>
            <a:xfrm>
              <a:off x="2634005" y="2626873"/>
              <a:ext cx="1781117" cy="1781117"/>
              <a:chOff x="1162650" y="2469450"/>
              <a:chExt cx="1919100" cy="1919100"/>
            </a:xfrm>
          </p:grpSpPr>
          <p:grpSp>
            <p:nvGrpSpPr>
              <p:cNvPr id="287" name="Google Shape;287;p31"/>
              <p:cNvGrpSpPr/>
              <p:nvPr/>
            </p:nvGrpSpPr>
            <p:grpSpPr>
              <a:xfrm>
                <a:off x="1162650" y="2469450"/>
                <a:ext cx="1919100" cy="1919100"/>
                <a:chOff x="1162650" y="2469450"/>
                <a:chExt cx="1919100" cy="1919100"/>
              </a:xfrm>
            </p:grpSpPr>
            <p:sp>
              <p:nvSpPr>
                <p:cNvPr id="288" name="Google Shape;288;p31"/>
                <p:cNvSpPr/>
                <p:nvPr/>
              </p:nvSpPr>
              <p:spPr>
                <a:xfrm>
                  <a:off x="1162650" y="2469450"/>
                  <a:ext cx="1919100" cy="1919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grpSp>
              <p:nvGrpSpPr>
                <p:cNvPr id="289" name="Google Shape;289;p31"/>
                <p:cNvGrpSpPr/>
                <p:nvPr/>
              </p:nvGrpSpPr>
              <p:grpSpPr>
                <a:xfrm>
                  <a:off x="1273050" y="2579850"/>
                  <a:ext cx="1698300" cy="1698300"/>
                  <a:chOff x="1273050" y="2579850"/>
                  <a:chExt cx="1698300" cy="1698300"/>
                </a:xfrm>
              </p:grpSpPr>
              <p:sp>
                <p:nvSpPr>
                  <p:cNvPr id="290" name="Google Shape;290;p31"/>
                  <p:cNvSpPr/>
                  <p:nvPr/>
                </p:nvSpPr>
                <p:spPr>
                  <a:xfrm>
                    <a:off x="1349250" y="2656050"/>
                    <a:ext cx="1545900" cy="1545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  <p:sp>
                <p:nvSpPr>
                  <p:cNvPr id="291" name="Google Shape;291;p31"/>
                  <p:cNvSpPr/>
                  <p:nvPr/>
                </p:nvSpPr>
                <p:spPr>
                  <a:xfrm>
                    <a:off x="1430550" y="2737350"/>
                    <a:ext cx="1383300" cy="1383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3600">
                        <a:solidFill>
                          <a:schemeClr val="l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rPr>
                      <a:t>1</a:t>
                    </a:r>
                    <a:endParaRPr sz="360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endParaRPr>
                  </a:p>
                </p:txBody>
              </p:sp>
              <p:sp>
                <p:nvSpPr>
                  <p:cNvPr id="292" name="Google Shape;292;p31"/>
                  <p:cNvSpPr/>
                  <p:nvPr/>
                </p:nvSpPr>
                <p:spPr>
                  <a:xfrm>
                    <a:off x="1273050" y="2579850"/>
                    <a:ext cx="1698300" cy="1698300"/>
                  </a:xfrm>
                  <a:prstGeom prst="ellipse">
                    <a:avLst/>
                  </a:prstGeom>
                  <a:solidFill>
                    <a:srgbClr val="1F64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</p:grpSp>
            <p:cxnSp>
              <p:nvCxnSpPr>
                <p:cNvPr id="293" name="Google Shape;293;p31"/>
                <p:cNvCxnSpPr>
                  <a:endCxn id="288" idx="4"/>
                </p:cNvCxnSpPr>
                <p:nvPr/>
              </p:nvCxnSpPr>
              <p:spPr>
                <a:xfrm>
                  <a:off x="2122200" y="2469450"/>
                  <a:ext cx="0" cy="19191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94" name="Google Shape;294;p31"/>
              <p:cNvGrpSpPr/>
              <p:nvPr/>
            </p:nvGrpSpPr>
            <p:grpSpPr>
              <a:xfrm>
                <a:off x="1349238" y="2656050"/>
                <a:ext cx="1545900" cy="1545900"/>
                <a:chOff x="1349238" y="2689700"/>
                <a:chExt cx="1545900" cy="1545900"/>
              </a:xfrm>
            </p:grpSpPr>
            <p:sp>
              <p:nvSpPr>
                <p:cNvPr id="295" name="Google Shape;295;p31"/>
                <p:cNvSpPr/>
                <p:nvPr/>
              </p:nvSpPr>
              <p:spPr>
                <a:xfrm>
                  <a:off x="1349238" y="2689700"/>
                  <a:ext cx="1545900" cy="1545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sp>
              <p:nvSpPr>
                <p:cNvPr id="296" name="Google Shape;296;p31"/>
                <p:cNvSpPr/>
                <p:nvPr/>
              </p:nvSpPr>
              <p:spPr>
                <a:xfrm>
                  <a:off x="1430538" y="2771000"/>
                  <a:ext cx="1383300" cy="1383300"/>
                </a:xfrm>
                <a:prstGeom prst="ellipse">
                  <a:avLst/>
                </a:prstGeom>
                <a:solidFill>
                  <a:srgbClr val="1F64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100" dirty="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유기물 증착</a:t>
                  </a:r>
                  <a:endParaRPr sz="2100" dirty="0">
                    <a:solidFill>
                      <a:schemeClr val="lt1"/>
                    </a:solidFill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endParaRPr>
                </a:p>
              </p:txBody>
            </p:sp>
          </p:grpSp>
        </p:grpSp>
      </p:grpSp>
      <p:grpSp>
        <p:nvGrpSpPr>
          <p:cNvPr id="297" name="Google Shape;297;p31"/>
          <p:cNvGrpSpPr/>
          <p:nvPr/>
        </p:nvGrpSpPr>
        <p:grpSpPr>
          <a:xfrm>
            <a:off x="4835575" y="2615503"/>
            <a:ext cx="2459929" cy="1781117"/>
            <a:chOff x="4835575" y="2615503"/>
            <a:chExt cx="2459929" cy="1781117"/>
          </a:xfrm>
        </p:grpSpPr>
        <p:cxnSp>
          <p:nvCxnSpPr>
            <p:cNvPr id="298" name="Google Shape;298;p31"/>
            <p:cNvCxnSpPr/>
            <p:nvPr/>
          </p:nvCxnSpPr>
          <p:spPr>
            <a:xfrm>
              <a:off x="4835575" y="3523115"/>
              <a:ext cx="2459929" cy="0"/>
            </a:xfrm>
            <a:prstGeom prst="straightConnector1">
              <a:avLst/>
            </a:prstGeom>
            <a:noFill/>
            <a:ln w="76200" cap="flat" cmpd="sng">
              <a:solidFill>
                <a:srgbClr val="1F64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99" name="Google Shape;299;p31"/>
            <p:cNvGrpSpPr/>
            <p:nvPr/>
          </p:nvGrpSpPr>
          <p:grpSpPr>
            <a:xfrm>
              <a:off x="5163448" y="2615503"/>
              <a:ext cx="1781117" cy="1781117"/>
              <a:chOff x="1162650" y="2469450"/>
              <a:chExt cx="1919100" cy="1919100"/>
            </a:xfrm>
          </p:grpSpPr>
          <p:grpSp>
            <p:nvGrpSpPr>
              <p:cNvPr id="300" name="Google Shape;300;p31"/>
              <p:cNvGrpSpPr/>
              <p:nvPr/>
            </p:nvGrpSpPr>
            <p:grpSpPr>
              <a:xfrm>
                <a:off x="1162650" y="2469450"/>
                <a:ext cx="1919100" cy="1919100"/>
                <a:chOff x="1162650" y="2469450"/>
                <a:chExt cx="1919100" cy="1919100"/>
              </a:xfrm>
            </p:grpSpPr>
            <p:sp>
              <p:nvSpPr>
                <p:cNvPr id="301" name="Google Shape;301;p31"/>
                <p:cNvSpPr/>
                <p:nvPr/>
              </p:nvSpPr>
              <p:spPr>
                <a:xfrm>
                  <a:off x="1162650" y="2469450"/>
                  <a:ext cx="1919100" cy="1919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grpSp>
              <p:nvGrpSpPr>
                <p:cNvPr id="302" name="Google Shape;302;p31"/>
                <p:cNvGrpSpPr/>
                <p:nvPr/>
              </p:nvGrpSpPr>
              <p:grpSpPr>
                <a:xfrm>
                  <a:off x="1273050" y="2579850"/>
                  <a:ext cx="1698300" cy="1698300"/>
                  <a:chOff x="1273050" y="2579850"/>
                  <a:chExt cx="1698300" cy="1698300"/>
                </a:xfrm>
              </p:grpSpPr>
              <p:sp>
                <p:nvSpPr>
                  <p:cNvPr id="303" name="Google Shape;303;p31"/>
                  <p:cNvSpPr/>
                  <p:nvPr/>
                </p:nvSpPr>
                <p:spPr>
                  <a:xfrm>
                    <a:off x="1349250" y="2656050"/>
                    <a:ext cx="1545900" cy="1545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  <p:sp>
                <p:nvSpPr>
                  <p:cNvPr id="304" name="Google Shape;304;p31"/>
                  <p:cNvSpPr/>
                  <p:nvPr/>
                </p:nvSpPr>
                <p:spPr>
                  <a:xfrm>
                    <a:off x="1430550" y="2737350"/>
                    <a:ext cx="1383300" cy="1383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3600">
                        <a:solidFill>
                          <a:schemeClr val="l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rPr>
                      <a:t>1</a:t>
                    </a:r>
                    <a:endParaRPr sz="360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endParaRPr>
                  </a:p>
                </p:txBody>
              </p:sp>
              <p:sp>
                <p:nvSpPr>
                  <p:cNvPr id="305" name="Google Shape;305;p31"/>
                  <p:cNvSpPr/>
                  <p:nvPr/>
                </p:nvSpPr>
                <p:spPr>
                  <a:xfrm>
                    <a:off x="1273050" y="2579850"/>
                    <a:ext cx="1698300" cy="1698300"/>
                  </a:xfrm>
                  <a:prstGeom prst="ellipse">
                    <a:avLst/>
                  </a:prstGeom>
                  <a:solidFill>
                    <a:srgbClr val="1F64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</p:grpSp>
            <p:cxnSp>
              <p:nvCxnSpPr>
                <p:cNvPr id="306" name="Google Shape;306;p31"/>
                <p:cNvCxnSpPr>
                  <a:endCxn id="301" idx="4"/>
                </p:cNvCxnSpPr>
                <p:nvPr/>
              </p:nvCxnSpPr>
              <p:spPr>
                <a:xfrm>
                  <a:off x="2122200" y="2469450"/>
                  <a:ext cx="0" cy="19191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7" name="Google Shape;307;p31"/>
              <p:cNvGrpSpPr/>
              <p:nvPr/>
            </p:nvGrpSpPr>
            <p:grpSpPr>
              <a:xfrm>
                <a:off x="1349238" y="2656050"/>
                <a:ext cx="1545900" cy="1545900"/>
                <a:chOff x="1349238" y="2689700"/>
                <a:chExt cx="1545900" cy="1545900"/>
              </a:xfrm>
            </p:grpSpPr>
            <p:sp>
              <p:nvSpPr>
                <p:cNvPr id="308" name="Google Shape;308;p31"/>
                <p:cNvSpPr/>
                <p:nvPr/>
              </p:nvSpPr>
              <p:spPr>
                <a:xfrm>
                  <a:off x="1349238" y="2689700"/>
                  <a:ext cx="1545900" cy="1545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sp>
              <p:nvSpPr>
                <p:cNvPr id="309" name="Google Shape;309;p31"/>
                <p:cNvSpPr/>
                <p:nvPr/>
              </p:nvSpPr>
              <p:spPr>
                <a:xfrm>
                  <a:off x="1430538" y="2771000"/>
                  <a:ext cx="1383300" cy="1383300"/>
                </a:xfrm>
                <a:prstGeom prst="ellipse">
                  <a:avLst/>
                </a:prstGeom>
                <a:solidFill>
                  <a:srgbClr val="1F64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100" dirty="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유기물 봉지</a:t>
                  </a:r>
                  <a:endParaRPr sz="2100" dirty="0">
                    <a:solidFill>
                      <a:schemeClr val="lt1"/>
                    </a:solidFill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endParaRPr>
                </a:p>
              </p:txBody>
            </p:sp>
          </p:grpSp>
        </p:grpSp>
      </p:grpSp>
      <p:sp>
        <p:nvSpPr>
          <p:cNvPr id="310" name="Google Shape;310;p31"/>
          <p:cNvSpPr/>
          <p:nvPr/>
        </p:nvSpPr>
        <p:spPr>
          <a:xfrm>
            <a:off x="3129750" y="4983985"/>
            <a:ext cx="5932500" cy="1229400"/>
          </a:xfrm>
          <a:prstGeom prst="roundRect">
            <a:avLst>
              <a:gd name="adj" fmla="val 16667"/>
            </a:avLst>
          </a:prstGeom>
          <a:solidFill>
            <a:srgbClr val="FFFFFF">
              <a:alpha val="7216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자체발광 </a:t>
            </a:r>
            <a:r>
              <a:rPr lang="ko-KR" sz="1900">
                <a:solidFill>
                  <a:srgbClr val="0000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유기물 증착 과정</a:t>
            </a:r>
            <a:r>
              <a:rPr lang="ko-KR" sz="19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 추가되어 </a:t>
            </a:r>
            <a:r>
              <a:rPr lang="ko-KR" sz="1900">
                <a:solidFill>
                  <a:srgbClr val="0000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셋업 필요</a:t>
            </a:r>
            <a:endParaRPr sz="1900">
              <a:solidFill>
                <a:srgbClr val="0000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-&gt; 기존 엔진으로 시스템 설계가 어려움</a:t>
            </a:r>
            <a:endParaRPr sz="19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311" name="Google Shape;311;p31"/>
          <p:cNvGrpSpPr/>
          <p:nvPr/>
        </p:nvGrpSpPr>
        <p:grpSpPr>
          <a:xfrm>
            <a:off x="7368576" y="2615503"/>
            <a:ext cx="2443800" cy="1781117"/>
            <a:chOff x="6135250" y="2615503"/>
            <a:chExt cx="2443800" cy="1781117"/>
          </a:xfrm>
        </p:grpSpPr>
        <p:cxnSp>
          <p:nvCxnSpPr>
            <p:cNvPr id="312" name="Google Shape;312;p31"/>
            <p:cNvCxnSpPr/>
            <p:nvPr/>
          </p:nvCxnSpPr>
          <p:spPr>
            <a:xfrm>
              <a:off x="6135250" y="3523125"/>
              <a:ext cx="2443800" cy="0"/>
            </a:xfrm>
            <a:prstGeom prst="straightConnector1">
              <a:avLst/>
            </a:prstGeom>
            <a:noFill/>
            <a:ln w="76200" cap="flat" cmpd="sng">
              <a:solidFill>
                <a:srgbClr val="9198A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13" name="Google Shape;313;p31"/>
            <p:cNvGrpSpPr/>
            <p:nvPr/>
          </p:nvGrpSpPr>
          <p:grpSpPr>
            <a:xfrm>
              <a:off x="6465911" y="2615503"/>
              <a:ext cx="1781117" cy="1781117"/>
              <a:chOff x="1162650" y="2469450"/>
              <a:chExt cx="1919100" cy="1919100"/>
            </a:xfrm>
          </p:grpSpPr>
          <p:grpSp>
            <p:nvGrpSpPr>
              <p:cNvPr id="314" name="Google Shape;314;p31"/>
              <p:cNvGrpSpPr/>
              <p:nvPr/>
            </p:nvGrpSpPr>
            <p:grpSpPr>
              <a:xfrm>
                <a:off x="1162650" y="2469450"/>
                <a:ext cx="1919100" cy="1919100"/>
                <a:chOff x="1162650" y="2469450"/>
                <a:chExt cx="1919100" cy="1919100"/>
              </a:xfrm>
            </p:grpSpPr>
            <p:sp>
              <p:nvSpPr>
                <p:cNvPr id="315" name="Google Shape;315;p31"/>
                <p:cNvSpPr/>
                <p:nvPr/>
              </p:nvSpPr>
              <p:spPr>
                <a:xfrm>
                  <a:off x="1162650" y="2469450"/>
                  <a:ext cx="1919100" cy="1919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grpSp>
              <p:nvGrpSpPr>
                <p:cNvPr id="316" name="Google Shape;316;p31"/>
                <p:cNvGrpSpPr/>
                <p:nvPr/>
              </p:nvGrpSpPr>
              <p:grpSpPr>
                <a:xfrm>
                  <a:off x="1273050" y="2579850"/>
                  <a:ext cx="1698300" cy="1698300"/>
                  <a:chOff x="1273050" y="2579850"/>
                  <a:chExt cx="1698300" cy="1698300"/>
                </a:xfrm>
              </p:grpSpPr>
              <p:sp>
                <p:nvSpPr>
                  <p:cNvPr id="317" name="Google Shape;317;p31"/>
                  <p:cNvSpPr/>
                  <p:nvPr/>
                </p:nvSpPr>
                <p:spPr>
                  <a:xfrm>
                    <a:off x="1349250" y="2656050"/>
                    <a:ext cx="1545900" cy="1545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  <p:sp>
                <p:nvSpPr>
                  <p:cNvPr id="318" name="Google Shape;318;p31"/>
                  <p:cNvSpPr/>
                  <p:nvPr/>
                </p:nvSpPr>
                <p:spPr>
                  <a:xfrm>
                    <a:off x="1430550" y="2737350"/>
                    <a:ext cx="1383300" cy="1383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3600">
                        <a:solidFill>
                          <a:schemeClr val="l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rPr>
                      <a:t>1</a:t>
                    </a:r>
                    <a:endParaRPr sz="360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endParaRPr>
                  </a:p>
                </p:txBody>
              </p:sp>
              <p:sp>
                <p:nvSpPr>
                  <p:cNvPr id="319" name="Google Shape;319;p31"/>
                  <p:cNvSpPr/>
                  <p:nvPr/>
                </p:nvSpPr>
                <p:spPr>
                  <a:xfrm>
                    <a:off x="1273050" y="2579850"/>
                    <a:ext cx="1698300" cy="1698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</p:grpSp>
            <p:cxnSp>
              <p:nvCxnSpPr>
                <p:cNvPr id="320" name="Google Shape;320;p31"/>
                <p:cNvCxnSpPr>
                  <a:endCxn id="315" idx="4"/>
                </p:cNvCxnSpPr>
                <p:nvPr/>
              </p:nvCxnSpPr>
              <p:spPr>
                <a:xfrm>
                  <a:off x="2122200" y="2469450"/>
                  <a:ext cx="0" cy="19191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21" name="Google Shape;321;p31"/>
              <p:cNvGrpSpPr/>
              <p:nvPr/>
            </p:nvGrpSpPr>
            <p:grpSpPr>
              <a:xfrm>
                <a:off x="1349238" y="2656050"/>
                <a:ext cx="1545900" cy="1545900"/>
                <a:chOff x="1349238" y="2689700"/>
                <a:chExt cx="1545900" cy="1545900"/>
              </a:xfrm>
            </p:grpSpPr>
            <p:sp>
              <p:nvSpPr>
                <p:cNvPr id="322" name="Google Shape;322;p31"/>
                <p:cNvSpPr/>
                <p:nvPr/>
              </p:nvSpPr>
              <p:spPr>
                <a:xfrm>
                  <a:off x="1349238" y="2689700"/>
                  <a:ext cx="1545900" cy="1545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sp>
              <p:nvSpPr>
                <p:cNvPr id="323" name="Google Shape;323;p31"/>
                <p:cNvSpPr/>
                <p:nvPr/>
              </p:nvSpPr>
              <p:spPr>
                <a:xfrm>
                  <a:off x="1430538" y="2771000"/>
                  <a:ext cx="1383300" cy="1383300"/>
                </a:xfrm>
                <a:prstGeom prst="ellipse">
                  <a:avLst/>
                </a:prstGeom>
                <a:solidFill>
                  <a:srgbClr val="9198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3000" dirty="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셀</a:t>
                  </a:r>
                  <a:endParaRPr sz="3000" dirty="0">
                    <a:solidFill>
                      <a:schemeClr val="lt1"/>
                    </a:solidFill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endParaRPr>
                </a:p>
              </p:txBody>
            </p:sp>
          </p:grpSp>
        </p:grpSp>
      </p:grpSp>
      <p:grpSp>
        <p:nvGrpSpPr>
          <p:cNvPr id="324" name="Google Shape;324;p31"/>
          <p:cNvGrpSpPr/>
          <p:nvPr/>
        </p:nvGrpSpPr>
        <p:grpSpPr>
          <a:xfrm>
            <a:off x="9870695" y="2615503"/>
            <a:ext cx="3564900" cy="1781117"/>
            <a:chOff x="8651495" y="2615503"/>
            <a:chExt cx="3564900" cy="1781117"/>
          </a:xfrm>
        </p:grpSpPr>
        <p:cxnSp>
          <p:nvCxnSpPr>
            <p:cNvPr id="325" name="Google Shape;325;p31"/>
            <p:cNvCxnSpPr/>
            <p:nvPr/>
          </p:nvCxnSpPr>
          <p:spPr>
            <a:xfrm>
              <a:off x="8651495" y="3523115"/>
              <a:ext cx="3564900" cy="0"/>
            </a:xfrm>
            <a:prstGeom prst="straightConnector1">
              <a:avLst/>
            </a:prstGeom>
            <a:noFill/>
            <a:ln w="76200" cap="flat" cmpd="sng">
              <a:solidFill>
                <a:srgbClr val="4E5A7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6" name="Google Shape;326;p31"/>
            <p:cNvGrpSpPr/>
            <p:nvPr/>
          </p:nvGrpSpPr>
          <p:grpSpPr>
            <a:xfrm>
              <a:off x="8993788" y="2615503"/>
              <a:ext cx="1781117" cy="1781117"/>
              <a:chOff x="1162650" y="2469450"/>
              <a:chExt cx="1919100" cy="1919100"/>
            </a:xfrm>
          </p:grpSpPr>
          <p:grpSp>
            <p:nvGrpSpPr>
              <p:cNvPr id="327" name="Google Shape;327;p31"/>
              <p:cNvGrpSpPr/>
              <p:nvPr/>
            </p:nvGrpSpPr>
            <p:grpSpPr>
              <a:xfrm>
                <a:off x="1162650" y="2469450"/>
                <a:ext cx="1919100" cy="1919100"/>
                <a:chOff x="1162650" y="2469450"/>
                <a:chExt cx="1919100" cy="1919100"/>
              </a:xfrm>
            </p:grpSpPr>
            <p:sp>
              <p:nvSpPr>
                <p:cNvPr id="328" name="Google Shape;328;p31"/>
                <p:cNvSpPr/>
                <p:nvPr/>
              </p:nvSpPr>
              <p:spPr>
                <a:xfrm>
                  <a:off x="1162650" y="2469450"/>
                  <a:ext cx="1919100" cy="1919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grpSp>
              <p:nvGrpSpPr>
                <p:cNvPr id="329" name="Google Shape;329;p31"/>
                <p:cNvGrpSpPr/>
                <p:nvPr/>
              </p:nvGrpSpPr>
              <p:grpSpPr>
                <a:xfrm>
                  <a:off x="1273050" y="2579850"/>
                  <a:ext cx="1698300" cy="1698300"/>
                  <a:chOff x="1273050" y="2579850"/>
                  <a:chExt cx="1698300" cy="1698300"/>
                </a:xfrm>
              </p:grpSpPr>
              <p:sp>
                <p:nvSpPr>
                  <p:cNvPr id="330" name="Google Shape;330;p31"/>
                  <p:cNvSpPr/>
                  <p:nvPr/>
                </p:nvSpPr>
                <p:spPr>
                  <a:xfrm>
                    <a:off x="1349250" y="2656050"/>
                    <a:ext cx="1545900" cy="1545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  <p:sp>
                <p:nvSpPr>
                  <p:cNvPr id="331" name="Google Shape;331;p31"/>
                  <p:cNvSpPr/>
                  <p:nvPr/>
                </p:nvSpPr>
                <p:spPr>
                  <a:xfrm>
                    <a:off x="1430550" y="2737350"/>
                    <a:ext cx="1383300" cy="1383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3600">
                        <a:solidFill>
                          <a:schemeClr val="l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rPr>
                      <a:t>1</a:t>
                    </a:r>
                    <a:endParaRPr sz="360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endParaRPr>
                  </a:p>
                </p:txBody>
              </p:sp>
              <p:sp>
                <p:nvSpPr>
                  <p:cNvPr id="332" name="Google Shape;332;p31"/>
                  <p:cNvSpPr/>
                  <p:nvPr/>
                </p:nvSpPr>
                <p:spPr>
                  <a:xfrm>
                    <a:off x="1273050" y="2579850"/>
                    <a:ext cx="1698300" cy="1698300"/>
                  </a:xfrm>
                  <a:prstGeom prst="ellipse">
                    <a:avLst/>
                  </a:prstGeom>
                  <a:solidFill>
                    <a:srgbClr val="4E5A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</p:grpSp>
            <p:cxnSp>
              <p:nvCxnSpPr>
                <p:cNvPr id="333" name="Google Shape;333;p31"/>
                <p:cNvCxnSpPr>
                  <a:endCxn id="328" idx="4"/>
                </p:cNvCxnSpPr>
                <p:nvPr/>
              </p:nvCxnSpPr>
              <p:spPr>
                <a:xfrm>
                  <a:off x="2122200" y="2469450"/>
                  <a:ext cx="0" cy="19191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4" name="Google Shape;334;p31"/>
              <p:cNvGrpSpPr/>
              <p:nvPr/>
            </p:nvGrpSpPr>
            <p:grpSpPr>
              <a:xfrm>
                <a:off x="1349238" y="2656050"/>
                <a:ext cx="1545900" cy="1545900"/>
                <a:chOff x="1349238" y="2689700"/>
                <a:chExt cx="1545900" cy="1545900"/>
              </a:xfrm>
            </p:grpSpPr>
            <p:sp>
              <p:nvSpPr>
                <p:cNvPr id="335" name="Google Shape;335;p31"/>
                <p:cNvSpPr/>
                <p:nvPr/>
              </p:nvSpPr>
              <p:spPr>
                <a:xfrm>
                  <a:off x="1349238" y="2689700"/>
                  <a:ext cx="1545900" cy="1545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sp>
              <p:nvSpPr>
                <p:cNvPr id="336" name="Google Shape;336;p31"/>
                <p:cNvSpPr/>
                <p:nvPr/>
              </p:nvSpPr>
              <p:spPr>
                <a:xfrm>
                  <a:off x="1430538" y="2771000"/>
                  <a:ext cx="1383300" cy="1383300"/>
                </a:xfrm>
                <a:prstGeom prst="ellipse">
                  <a:avLst/>
                </a:prstGeom>
                <a:solidFill>
                  <a:srgbClr val="4E5A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3000" dirty="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모듈</a:t>
                  </a:r>
                  <a:endParaRPr sz="3000" dirty="0">
                    <a:solidFill>
                      <a:schemeClr val="lt1"/>
                    </a:solidFill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endParaRPr>
                </a:p>
              </p:txBody>
            </p:sp>
          </p:grpSp>
        </p:grpSp>
      </p:grpSp>
      <p:grpSp>
        <p:nvGrpSpPr>
          <p:cNvPr id="337" name="Google Shape;337;p31"/>
          <p:cNvGrpSpPr/>
          <p:nvPr/>
        </p:nvGrpSpPr>
        <p:grpSpPr>
          <a:xfrm>
            <a:off x="-1311888" y="2615503"/>
            <a:ext cx="3531300" cy="1781117"/>
            <a:chOff x="-9425" y="2615503"/>
            <a:chExt cx="3531300" cy="1781117"/>
          </a:xfrm>
        </p:grpSpPr>
        <p:cxnSp>
          <p:nvCxnSpPr>
            <p:cNvPr id="338" name="Google Shape;338;p31"/>
            <p:cNvCxnSpPr/>
            <p:nvPr/>
          </p:nvCxnSpPr>
          <p:spPr>
            <a:xfrm>
              <a:off x="-9425" y="3523125"/>
              <a:ext cx="3531300" cy="0"/>
            </a:xfrm>
            <a:prstGeom prst="straightConnector1">
              <a:avLst/>
            </a:prstGeom>
            <a:noFill/>
            <a:ln w="76200" cap="flat" cmpd="sng">
              <a:solidFill>
                <a:srgbClr val="9198A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39" name="Google Shape;339;p31"/>
            <p:cNvGrpSpPr/>
            <p:nvPr/>
          </p:nvGrpSpPr>
          <p:grpSpPr>
            <a:xfrm>
              <a:off x="1477768" y="2615503"/>
              <a:ext cx="1781117" cy="1781117"/>
              <a:chOff x="1162650" y="2469450"/>
              <a:chExt cx="1919100" cy="1919100"/>
            </a:xfrm>
          </p:grpSpPr>
          <p:grpSp>
            <p:nvGrpSpPr>
              <p:cNvPr id="340" name="Google Shape;340;p31"/>
              <p:cNvGrpSpPr/>
              <p:nvPr/>
            </p:nvGrpSpPr>
            <p:grpSpPr>
              <a:xfrm>
                <a:off x="1162650" y="2469450"/>
                <a:ext cx="1919100" cy="1919100"/>
                <a:chOff x="1162650" y="2469450"/>
                <a:chExt cx="1919100" cy="1919100"/>
              </a:xfrm>
            </p:grpSpPr>
            <p:sp>
              <p:nvSpPr>
                <p:cNvPr id="341" name="Google Shape;341;p31"/>
                <p:cNvSpPr/>
                <p:nvPr/>
              </p:nvSpPr>
              <p:spPr>
                <a:xfrm>
                  <a:off x="1162650" y="2469450"/>
                  <a:ext cx="1919100" cy="1919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grpSp>
              <p:nvGrpSpPr>
                <p:cNvPr id="342" name="Google Shape;342;p31"/>
                <p:cNvGrpSpPr/>
                <p:nvPr/>
              </p:nvGrpSpPr>
              <p:grpSpPr>
                <a:xfrm>
                  <a:off x="1273050" y="2579850"/>
                  <a:ext cx="1698300" cy="1698300"/>
                  <a:chOff x="1273050" y="2579850"/>
                  <a:chExt cx="1698300" cy="1698300"/>
                </a:xfrm>
              </p:grpSpPr>
              <p:sp>
                <p:nvSpPr>
                  <p:cNvPr id="343" name="Google Shape;343;p31"/>
                  <p:cNvSpPr/>
                  <p:nvPr/>
                </p:nvSpPr>
                <p:spPr>
                  <a:xfrm>
                    <a:off x="1349250" y="2656050"/>
                    <a:ext cx="1545900" cy="15459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  <p:sp>
                <p:nvSpPr>
                  <p:cNvPr id="344" name="Google Shape;344;p31"/>
                  <p:cNvSpPr/>
                  <p:nvPr/>
                </p:nvSpPr>
                <p:spPr>
                  <a:xfrm>
                    <a:off x="1430550" y="2737350"/>
                    <a:ext cx="1383300" cy="1383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3600">
                        <a:solidFill>
                          <a:schemeClr val="lt1"/>
                        </a:solidFill>
                        <a:latin typeface="IBM Plex Sans KR SemiBold"/>
                        <a:ea typeface="IBM Plex Sans KR SemiBold"/>
                        <a:cs typeface="IBM Plex Sans KR SemiBold"/>
                        <a:sym typeface="IBM Plex Sans KR SemiBold"/>
                      </a:rPr>
                      <a:t>1</a:t>
                    </a:r>
                    <a:endParaRPr sz="360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endParaRPr>
                  </a:p>
                </p:txBody>
              </p:sp>
              <p:sp>
                <p:nvSpPr>
                  <p:cNvPr id="345" name="Google Shape;345;p31"/>
                  <p:cNvSpPr/>
                  <p:nvPr/>
                </p:nvSpPr>
                <p:spPr>
                  <a:xfrm>
                    <a:off x="1273050" y="2579850"/>
                    <a:ext cx="1698300" cy="1698300"/>
                  </a:xfrm>
                  <a:prstGeom prst="ellipse">
                    <a:avLst/>
                  </a:prstGeom>
                  <a:solidFill>
                    <a:srgbClr val="9198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latin typeface="IBM Plex Serif Medium" panose="02060603050406000203" pitchFamily="18" charset="0"/>
                    </a:endParaRPr>
                  </a:p>
                </p:txBody>
              </p:sp>
            </p:grpSp>
            <p:cxnSp>
              <p:nvCxnSpPr>
                <p:cNvPr id="346" name="Google Shape;346;p31"/>
                <p:cNvCxnSpPr>
                  <a:endCxn id="341" idx="4"/>
                </p:cNvCxnSpPr>
                <p:nvPr/>
              </p:nvCxnSpPr>
              <p:spPr>
                <a:xfrm>
                  <a:off x="2122200" y="2469450"/>
                  <a:ext cx="0" cy="19191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7" name="Google Shape;347;p31"/>
              <p:cNvGrpSpPr/>
              <p:nvPr/>
            </p:nvGrpSpPr>
            <p:grpSpPr>
              <a:xfrm>
                <a:off x="1349238" y="2656050"/>
                <a:ext cx="1545900" cy="1545900"/>
                <a:chOff x="1349238" y="2689700"/>
                <a:chExt cx="1545900" cy="1545900"/>
              </a:xfrm>
            </p:grpSpPr>
            <p:sp>
              <p:nvSpPr>
                <p:cNvPr id="348" name="Google Shape;348;p31"/>
                <p:cNvSpPr/>
                <p:nvPr/>
              </p:nvSpPr>
              <p:spPr>
                <a:xfrm>
                  <a:off x="1349238" y="2689700"/>
                  <a:ext cx="1545900" cy="1545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IBM Plex Serif Medium" panose="02060603050406000203" pitchFamily="18" charset="0"/>
                  </a:endParaRPr>
                </a:p>
              </p:txBody>
            </p:sp>
            <p:sp>
              <p:nvSpPr>
                <p:cNvPr id="349" name="Google Shape;349;p31"/>
                <p:cNvSpPr/>
                <p:nvPr/>
              </p:nvSpPr>
              <p:spPr>
                <a:xfrm>
                  <a:off x="1430538" y="2771000"/>
                  <a:ext cx="1383300" cy="1383300"/>
                </a:xfrm>
                <a:prstGeom prst="ellipse">
                  <a:avLst/>
                </a:prstGeom>
                <a:solidFill>
                  <a:srgbClr val="9198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400" dirty="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LT</a:t>
                  </a:r>
                  <a:r>
                    <a:rPr lang="en-US" altLang="ko-KR" sz="2400" dirty="0">
                      <a:solidFill>
                        <a:schemeClr val="lt1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PS</a:t>
                  </a:r>
                  <a:endParaRPr sz="2400" dirty="0">
                    <a:solidFill>
                      <a:schemeClr val="lt1"/>
                    </a:solidFill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endParaRPr>
                </a:p>
              </p:txBody>
            </p:sp>
          </p:grpSp>
        </p:grpSp>
      </p:grpSp>
      <p:sp>
        <p:nvSpPr>
          <p:cNvPr id="350" name="Google Shape;350;p31"/>
          <p:cNvSpPr txBox="1"/>
          <p:nvPr/>
        </p:nvSpPr>
        <p:spPr>
          <a:xfrm>
            <a:off x="220528" y="345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01. 연구 시나리오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220528" y="345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01. 연구 시나리오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3800775" y="453600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연구 동기</a:t>
            </a:r>
            <a:endParaRPr sz="22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359" name="Google Shape;359;p32"/>
          <p:cNvGrpSpPr/>
          <p:nvPr/>
        </p:nvGrpSpPr>
        <p:grpSpPr>
          <a:xfrm>
            <a:off x="6096000" y="1860012"/>
            <a:ext cx="5715977" cy="3137976"/>
            <a:chOff x="377718" y="1909550"/>
            <a:chExt cx="5602800" cy="3921000"/>
          </a:xfrm>
        </p:grpSpPr>
        <p:sp>
          <p:nvSpPr>
            <p:cNvPr id="360" name="Google Shape;360;p32"/>
            <p:cNvSpPr/>
            <p:nvPr/>
          </p:nvSpPr>
          <p:spPr>
            <a:xfrm>
              <a:off x="377718" y="1909550"/>
              <a:ext cx="5602800" cy="609600"/>
            </a:xfrm>
            <a:prstGeom prst="rect">
              <a:avLst/>
            </a:prstGeom>
            <a:solidFill>
              <a:srgbClr val="515A7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FFFFFF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PROBLEM</a:t>
              </a:r>
              <a:endParaRPr sz="1400" b="0" i="0" u="none" strike="noStrike" cap="none">
                <a:solidFill>
                  <a:srgbClr val="000000"/>
                </a:solidFill>
                <a:highlight>
                  <a:srgbClr val="22315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77718" y="2519150"/>
              <a:ext cx="5602800" cy="3311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rgbClr val="22315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2"/>
            <p:cNvSpPr txBox="1"/>
            <p:nvPr/>
          </p:nvSpPr>
          <p:spPr>
            <a:xfrm>
              <a:off x="534765" y="2591246"/>
              <a:ext cx="5288700" cy="2765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4925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ko-KR" sz="10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r>
                <a:rPr lang="ko-KR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OLED 패널 공정의 </a:t>
              </a:r>
              <a:r>
                <a:rPr lang="ko-KR" sz="1900" b="0" i="0" u="none" strike="noStrike" cap="none" dirty="0">
                  <a:solidFill>
                    <a:srgbClr val="CC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복잡한 제약</a:t>
              </a:r>
              <a:r>
                <a:rPr lang="ko-KR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으로 </a:t>
              </a:r>
              <a:r>
                <a:rPr lang="ko-KR" altLang="en-US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인해</a:t>
              </a:r>
              <a:r>
                <a:rPr lang="ko-KR" altLang="en-US" sz="1900" dirty="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r>
                <a:rPr lang="ko-KR" altLang="en-US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수리계획법</a:t>
              </a:r>
              <a:r>
                <a:rPr lang="ko-KR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기반 엔진 사용 어려움</a:t>
              </a:r>
              <a:endParaRPr sz="1900" b="0" i="0" u="none" strike="noStrike" cap="none" dirty="0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171450" marR="0" lvl="0" indent="-13970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 dirty="0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457200" marR="0" lvl="0" indent="-34925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ko-KR" sz="1900" b="0" i="0" u="none" strike="noStrike" cap="none" dirty="0" err="1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idle</a:t>
              </a:r>
              <a:r>
                <a:rPr lang="ko-KR" sz="1900" b="0" i="0" u="none" strike="noStrike" cap="none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r>
                <a:rPr lang="ko-KR" sz="1900" b="0" i="0" u="none" strike="noStrike" cap="none" dirty="0" err="1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tim</a:t>
              </a:r>
              <a:r>
                <a:rPr lang="ko-KR" sz="1900" dirty="0" err="1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e</a:t>
              </a:r>
              <a:r>
                <a:rPr lang="ko-KR" sz="1900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r>
                <a:rPr lang="ko-KR" sz="1900" dirty="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r>
                <a:rPr lang="ko-KR" sz="1900" dirty="0">
                  <a:solidFill>
                    <a:srgbClr val="CC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1시간 당 수천만원 정도의 손실</a:t>
              </a:r>
              <a:r>
                <a:rPr lang="ko-KR" sz="1900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발생</a:t>
              </a:r>
              <a:endParaRPr sz="1900" dirty="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171450" marR="0" lvl="0" indent="-13970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 dirty="0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457200" marR="0" lvl="0" indent="-34925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ko-KR" sz="1900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폐기된 </a:t>
              </a:r>
              <a:r>
                <a:rPr lang="ko-KR" sz="1900" b="0" i="0" u="none" strike="noStrike" cap="none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유기물 소자</a:t>
              </a:r>
              <a:r>
                <a:rPr lang="ko-KR" sz="1900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는</a:t>
              </a:r>
              <a:r>
                <a:rPr lang="ko-KR" sz="1900" b="0" i="0" u="none" strike="noStrike" cap="none" dirty="0">
                  <a:solidFill>
                    <a:srgbClr val="CC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원가 경쟁력</a:t>
              </a:r>
              <a:r>
                <a:rPr lang="ko-KR" sz="1900" b="0" i="0" u="none" strike="noStrike" cap="none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에 영향을 미침</a:t>
              </a:r>
              <a:endParaRPr dirty="0"/>
            </a:p>
          </p:txBody>
        </p:sp>
      </p:grpSp>
      <p:pic>
        <p:nvPicPr>
          <p:cNvPr id="363" name="Google Shape;3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0523" y="2457585"/>
            <a:ext cx="1942830" cy="1942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2"/>
          <p:cNvCxnSpPr/>
          <p:nvPr/>
        </p:nvCxnSpPr>
        <p:spPr>
          <a:xfrm>
            <a:off x="4084737" y="3446242"/>
            <a:ext cx="200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220528" y="345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01. 연구 시나리오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3800775" y="453600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연구 동기</a:t>
            </a:r>
            <a:endParaRPr sz="22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372" name="Google Shape;372;p33"/>
          <p:cNvGrpSpPr/>
          <p:nvPr/>
        </p:nvGrpSpPr>
        <p:grpSpPr>
          <a:xfrm>
            <a:off x="243949" y="3257941"/>
            <a:ext cx="5715977" cy="3137976"/>
            <a:chOff x="377718" y="1909550"/>
            <a:chExt cx="5602800" cy="3921000"/>
          </a:xfrm>
        </p:grpSpPr>
        <p:sp>
          <p:nvSpPr>
            <p:cNvPr id="373" name="Google Shape;373;p33"/>
            <p:cNvSpPr/>
            <p:nvPr/>
          </p:nvSpPr>
          <p:spPr>
            <a:xfrm>
              <a:off x="377718" y="1909550"/>
              <a:ext cx="5602800" cy="609600"/>
            </a:xfrm>
            <a:prstGeom prst="rect">
              <a:avLst/>
            </a:prstGeom>
            <a:solidFill>
              <a:srgbClr val="515A7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rgbClr val="FFFFFF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PROBLEM</a:t>
              </a:r>
              <a:endParaRPr sz="1400" b="0" i="0" u="none" strike="noStrike" cap="none">
                <a:solidFill>
                  <a:srgbClr val="000000"/>
                </a:solidFill>
                <a:highlight>
                  <a:srgbClr val="22315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77718" y="2519150"/>
              <a:ext cx="5602800" cy="3311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rgbClr val="22315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3"/>
            <p:cNvSpPr txBox="1"/>
            <p:nvPr/>
          </p:nvSpPr>
          <p:spPr>
            <a:xfrm>
              <a:off x="534777" y="2582723"/>
              <a:ext cx="5288700" cy="2765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4925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ko-KR" sz="10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r>
                <a:rPr lang="ko-KR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OLED 패널 공정의 </a:t>
              </a:r>
              <a:r>
                <a:rPr lang="ko-KR" sz="1900" b="0" i="0" u="none" strike="noStrike" cap="none" dirty="0">
                  <a:solidFill>
                    <a:srgbClr val="CC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복잡한 제약</a:t>
              </a:r>
              <a:r>
                <a:rPr lang="ko-KR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으로 </a:t>
              </a:r>
              <a:r>
                <a:rPr lang="ko-KR" altLang="en-US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인해 수리계획법</a:t>
              </a:r>
              <a:r>
                <a:rPr lang="ko-KR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기반 엔진 사용 어려움</a:t>
              </a:r>
              <a:endParaRPr sz="1900" b="0" i="0" u="none" strike="noStrike" cap="none" dirty="0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171450" marR="0" lvl="0" indent="-13970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 dirty="0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457200" marR="0" lvl="0" indent="-34925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ko-KR" sz="1900" b="0" i="0" u="none" strike="noStrike" cap="none" dirty="0" err="1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idle</a:t>
              </a:r>
              <a:r>
                <a:rPr lang="ko-KR" sz="1900" b="0" i="0" u="none" strike="noStrike" cap="none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r>
                <a:rPr lang="ko-KR" sz="1900" b="0" i="0" u="none" strike="noStrike" cap="none" dirty="0" err="1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time</a:t>
              </a:r>
              <a:r>
                <a:rPr lang="ko-KR" sz="1900" b="0" i="0" u="none" strike="noStrike" cap="none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r>
                <a:rPr lang="ko-KR" sz="1900" dirty="0">
                  <a:solidFill>
                    <a:srgbClr val="CC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1시간 당 수천만원 정도의 손실</a:t>
              </a:r>
              <a:r>
                <a:rPr lang="ko-KR" sz="1900" dirty="0">
                  <a:solidFill>
                    <a:srgbClr val="C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</a:t>
              </a:r>
              <a:r>
                <a:rPr lang="ko-KR" sz="1900" dirty="0"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발생</a:t>
              </a:r>
              <a:endParaRPr sz="1900" b="0" i="0" u="none" strike="noStrike" cap="none" dirty="0"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171450" marR="0" lvl="0" indent="-13970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 dirty="0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457200" marR="0" lvl="0" indent="-34925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ko-KR" sz="1900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폐기된 </a:t>
              </a:r>
              <a:r>
                <a:rPr lang="ko-KR" sz="1900" b="0" i="0" u="none" strike="noStrike" cap="none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유기물 소자</a:t>
              </a:r>
              <a:r>
                <a:rPr lang="ko-KR" sz="1900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는</a:t>
              </a:r>
              <a:r>
                <a:rPr lang="ko-KR" sz="1900" b="0" i="0" u="none" strike="noStrike" cap="none" dirty="0">
                  <a:solidFill>
                    <a:srgbClr val="CC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원가 경쟁력</a:t>
              </a:r>
              <a:r>
                <a:rPr lang="ko-KR" sz="1900" b="0" i="0" u="none" strike="noStrike" cap="none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에 영향을 미침</a:t>
              </a:r>
              <a:endParaRPr sz="19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  <p:pic>
        <p:nvPicPr>
          <p:cNvPr id="376" name="Google Shape;37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8988" y="1440600"/>
            <a:ext cx="1545900" cy="154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33"/>
          <p:cNvGrpSpPr/>
          <p:nvPr/>
        </p:nvGrpSpPr>
        <p:grpSpPr>
          <a:xfrm>
            <a:off x="6261184" y="1358950"/>
            <a:ext cx="5730368" cy="5037136"/>
            <a:chOff x="6261184" y="1358950"/>
            <a:chExt cx="5730368" cy="5037136"/>
          </a:xfrm>
        </p:grpSpPr>
        <p:grpSp>
          <p:nvGrpSpPr>
            <p:cNvPr id="378" name="Google Shape;378;p33"/>
            <p:cNvGrpSpPr/>
            <p:nvPr/>
          </p:nvGrpSpPr>
          <p:grpSpPr>
            <a:xfrm>
              <a:off x="6261184" y="1358950"/>
              <a:ext cx="5730368" cy="5037136"/>
              <a:chOff x="6261184" y="1358950"/>
              <a:chExt cx="5730368" cy="5037136"/>
            </a:xfrm>
          </p:grpSpPr>
          <p:grpSp>
            <p:nvGrpSpPr>
              <p:cNvPr id="379" name="Google Shape;379;p33"/>
              <p:cNvGrpSpPr/>
              <p:nvPr/>
            </p:nvGrpSpPr>
            <p:grpSpPr>
              <a:xfrm>
                <a:off x="6261184" y="3268697"/>
                <a:ext cx="5730368" cy="3127390"/>
                <a:chOff x="6161736" y="1909550"/>
                <a:chExt cx="5616906" cy="3921000"/>
              </a:xfrm>
            </p:grpSpPr>
            <p:sp>
              <p:nvSpPr>
                <p:cNvPr id="380" name="Google Shape;380;p33"/>
                <p:cNvSpPr/>
                <p:nvPr/>
              </p:nvSpPr>
              <p:spPr>
                <a:xfrm>
                  <a:off x="6166242" y="1909550"/>
                  <a:ext cx="5612400" cy="609600"/>
                </a:xfrm>
                <a:prstGeom prst="rect">
                  <a:avLst/>
                </a:prstGeom>
                <a:solidFill>
                  <a:srgbClr val="3274F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rPr lang="ko-KR" sz="2200" b="0" i="0" u="none" strike="noStrike" cap="none">
                      <a:solidFill>
                        <a:srgbClr val="FFFFFF"/>
                      </a:solidFill>
                      <a:latin typeface="IBM Plex Sans KR SemiBold"/>
                      <a:ea typeface="IBM Plex Sans KR SemiBold"/>
                      <a:cs typeface="IBM Plex Sans KR SemiBold"/>
                      <a:sym typeface="IBM Plex Sans KR SemiBold"/>
                    </a:rPr>
                    <a:t>SOLUTION</a:t>
                  </a:r>
                  <a:endParaRPr sz="2200" b="0" i="0" u="none" strike="noStrike" cap="none">
                    <a:solidFill>
                      <a:srgbClr val="FFFFFF"/>
                    </a:solidFill>
                    <a:latin typeface="IBM Plex Sans KR SemiBold"/>
                    <a:ea typeface="IBM Plex Sans KR SemiBold"/>
                    <a:cs typeface="IBM Plex Sans KR SemiBold"/>
                    <a:sym typeface="IBM Plex Sans KR SemiBold"/>
                  </a:endParaRPr>
                </a:p>
              </p:txBody>
            </p:sp>
            <p:sp>
              <p:nvSpPr>
                <p:cNvPr id="381" name="Google Shape;381;p33"/>
                <p:cNvSpPr/>
                <p:nvPr/>
              </p:nvSpPr>
              <p:spPr>
                <a:xfrm>
                  <a:off x="6161736" y="2519150"/>
                  <a:ext cx="5612400" cy="33114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2231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highlight>
                      <a:srgbClr val="22315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82" name="Google Shape;382;p3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274625" y="1358950"/>
                <a:ext cx="1698849" cy="170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3" name="Google Shape;383;p33"/>
            <p:cNvSpPr txBox="1"/>
            <p:nvPr/>
          </p:nvSpPr>
          <p:spPr>
            <a:xfrm>
              <a:off x="6426307" y="3809196"/>
              <a:ext cx="5395500" cy="21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49250" algn="l" rtl="0">
                <a:lnSpc>
                  <a:spcPct val="115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ko-KR" sz="1900" b="0" i="0" u="none" strike="noStrike" cap="none" dirty="0">
                  <a:solidFill>
                    <a:srgbClr val="0000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강화학습 기반</a:t>
              </a:r>
              <a:r>
                <a:rPr lang="ko-KR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의 엔진 개발로 OLED 패널 공정의 제약 반영</a:t>
              </a:r>
              <a:endParaRPr dirty="0"/>
            </a:p>
            <a:p>
              <a:pPr marL="171450" marR="0" lvl="0" indent="-13970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 dirty="0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457200" marR="0" lvl="0" indent="-34925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ko-KR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폐기량 </a:t>
              </a:r>
              <a:r>
                <a:rPr lang="ko-KR" sz="1900" b="0" i="0" u="none" strike="noStrike" cap="none" dirty="0">
                  <a:solidFill>
                    <a:srgbClr val="0000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최소화</a:t>
              </a:r>
              <a:r>
                <a:rPr lang="ko-KR" sz="1900" b="0" i="0" u="none" strike="noStrike" cap="none" dirty="0">
                  <a:solidFill>
                    <a:srgbClr val="000000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한 생산계획 수립</a:t>
              </a:r>
              <a:endParaRPr sz="1900" b="0" i="0" u="none" strike="noStrike" cap="none" dirty="0">
                <a:solidFill>
                  <a:srgbClr val="CC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171450" marR="0" lvl="0" indent="-13970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 dirty="0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  <a:p>
              <a:pPr marL="457200" marR="0" lvl="0" indent="-349250" algn="l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Char char="•"/>
              </a:pPr>
              <a:r>
                <a:rPr lang="ko-KR" sz="1900" b="0" i="0" u="none" strike="noStrike" cap="none" dirty="0" err="1">
                  <a:solidFill>
                    <a:srgbClr val="0000FF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GA</a:t>
              </a:r>
              <a:r>
                <a:rPr lang="ko-KR" sz="1900" b="0" i="0" u="none" strike="noStrike" cap="none" dirty="0" err="1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와</a:t>
              </a:r>
              <a:r>
                <a:rPr lang="ko-KR" sz="1900" b="0" i="0" u="none" strike="noStrike" cap="none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비교 분석하며 성능 평가</a:t>
              </a:r>
              <a:endParaRPr sz="1900" b="0" i="0" u="none" strike="noStrike" cap="none" dirty="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/>
        </p:nvSpPr>
        <p:spPr>
          <a:xfrm>
            <a:off x="132080" y="117305"/>
            <a:ext cx="7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Part 1, </a:t>
            </a:r>
            <a:endParaRPr sz="1400" b="1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3352719" y="2602924"/>
            <a:ext cx="2487600" cy="2432700"/>
          </a:xfrm>
          <a:prstGeom prst="ellipse">
            <a:avLst/>
          </a:prstGeom>
          <a:solidFill>
            <a:srgbClr val="223150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rgbClr val="1E3252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소자 투입 계획 최적화</a:t>
            </a:r>
            <a:endParaRPr sz="2200" b="1" i="0" u="none" strike="noStrike" cap="none">
              <a:solidFill>
                <a:srgbClr val="1E3252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9475014" y="2602924"/>
            <a:ext cx="2487600" cy="2465700"/>
          </a:xfrm>
          <a:prstGeom prst="ellipse">
            <a:avLst/>
          </a:prstGeom>
          <a:solidFill>
            <a:srgbClr val="223150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rgbClr val="22315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GA와 성능 비교 분석</a:t>
            </a:r>
            <a:endParaRPr sz="1600" b="0" i="0" u="none" strike="noStrike" cap="none">
              <a:solidFill>
                <a:srgbClr val="223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259419" y="2602924"/>
            <a:ext cx="2487600" cy="2432700"/>
          </a:xfrm>
          <a:prstGeom prst="ellipse">
            <a:avLst/>
          </a:prstGeom>
          <a:solidFill>
            <a:srgbClr val="223150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 b="0" i="0" u="none" strike="noStrike" cap="none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유기물 소자 투입 공정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6431499" y="2586758"/>
            <a:ext cx="2487600" cy="2465700"/>
          </a:xfrm>
          <a:prstGeom prst="ellipse">
            <a:avLst/>
          </a:prstGeom>
          <a:solidFill>
            <a:srgbClr val="223150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생산계획 산출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34"/>
          <p:cNvCxnSpPr>
            <a:stCxn id="391" idx="6"/>
          </p:cNvCxnSpPr>
          <p:nvPr/>
        </p:nvCxnSpPr>
        <p:spPr>
          <a:xfrm rot="10800000" flipH="1">
            <a:off x="2747019" y="3818974"/>
            <a:ext cx="6057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  <p:cxnSp>
        <p:nvCxnSpPr>
          <p:cNvPr id="394" name="Google Shape;394;p34"/>
          <p:cNvCxnSpPr>
            <a:stCxn id="389" idx="6"/>
            <a:endCxn id="392" idx="2"/>
          </p:cNvCxnSpPr>
          <p:nvPr/>
        </p:nvCxnSpPr>
        <p:spPr>
          <a:xfrm>
            <a:off x="5840319" y="3819274"/>
            <a:ext cx="5913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  <p:cxnSp>
        <p:nvCxnSpPr>
          <p:cNvPr id="395" name="Google Shape;395;p34"/>
          <p:cNvCxnSpPr>
            <a:endCxn id="390" idx="2"/>
          </p:cNvCxnSpPr>
          <p:nvPr/>
        </p:nvCxnSpPr>
        <p:spPr>
          <a:xfrm>
            <a:off x="8614014" y="3835774"/>
            <a:ext cx="86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396" name="Google Shape;396;p34"/>
          <p:cNvSpPr txBox="1"/>
          <p:nvPr/>
        </p:nvSpPr>
        <p:spPr>
          <a:xfrm>
            <a:off x="220528" y="345900"/>
            <a:ext cx="39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01. 연구 시나리오</a:t>
            </a:r>
            <a:endParaRPr sz="3600" b="0" i="0" u="none" strike="noStrike" cap="none">
              <a:solidFill>
                <a:schemeClr val="accent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3800775" y="453600"/>
            <a:ext cx="380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>
                <a:solidFill>
                  <a:srgbClr val="43434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연구 목표</a:t>
            </a:r>
            <a:endParaRPr sz="2200" b="0" i="0" u="none" strike="noStrike" cap="none">
              <a:solidFill>
                <a:srgbClr val="43434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0" y="0"/>
            <a:ext cx="121920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" name="Google Shape;399;p34"/>
          <p:cNvGrpSpPr/>
          <p:nvPr/>
        </p:nvGrpSpPr>
        <p:grpSpPr>
          <a:xfrm>
            <a:off x="2268968" y="1423848"/>
            <a:ext cx="1531800" cy="1391512"/>
            <a:chOff x="2268968" y="1500048"/>
            <a:chExt cx="1531800" cy="1391512"/>
          </a:xfrm>
        </p:grpSpPr>
        <p:sp>
          <p:nvSpPr>
            <p:cNvPr id="400" name="Google Shape;400;p34"/>
            <p:cNvSpPr txBox="1"/>
            <p:nvPr/>
          </p:nvSpPr>
          <p:spPr>
            <a:xfrm>
              <a:off x="2268968" y="1500048"/>
              <a:ext cx="1531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400" b="0" i="0" u="none" strike="noStrike" cap="none">
                  <a:solidFill>
                    <a:schemeClr val="accen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강화학습</a:t>
              </a:r>
              <a:endParaRPr sz="24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grpSp>
          <p:nvGrpSpPr>
            <p:cNvPr id="401" name="Google Shape;401;p34"/>
            <p:cNvGrpSpPr/>
            <p:nvPr/>
          </p:nvGrpSpPr>
          <p:grpSpPr>
            <a:xfrm rot="10800000">
              <a:off x="2695589" y="2171373"/>
              <a:ext cx="678566" cy="720187"/>
              <a:chOff x="3258423" y="4693900"/>
              <a:chExt cx="646500" cy="912900"/>
            </a:xfrm>
          </p:grpSpPr>
          <p:sp>
            <p:nvSpPr>
              <p:cNvPr id="402" name="Google Shape;402;p34"/>
              <p:cNvSpPr/>
              <p:nvPr/>
            </p:nvSpPr>
            <p:spPr>
              <a:xfrm rot="-5400000">
                <a:off x="3353823" y="4598500"/>
                <a:ext cx="455700" cy="646500"/>
              </a:xfrm>
              <a:prstGeom prst="chevron">
                <a:avLst>
                  <a:gd name="adj" fmla="val 50000"/>
                </a:avLst>
              </a:prstGeom>
              <a:solidFill>
                <a:srgbClr val="22315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4"/>
              <p:cNvSpPr/>
              <p:nvPr/>
            </p:nvSpPr>
            <p:spPr>
              <a:xfrm rot="-5400000">
                <a:off x="3353823" y="5055700"/>
                <a:ext cx="455700" cy="646500"/>
              </a:xfrm>
              <a:prstGeom prst="chevron">
                <a:avLst>
                  <a:gd name="adj" fmla="val 50000"/>
                </a:avLst>
              </a:prstGeom>
              <a:solidFill>
                <a:srgbClr val="223150">
                  <a:alpha val="49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4" name="Google Shape;404;p34"/>
          <p:cNvGrpSpPr/>
          <p:nvPr/>
        </p:nvGrpSpPr>
        <p:grpSpPr>
          <a:xfrm>
            <a:off x="3651225" y="2815338"/>
            <a:ext cx="6165900" cy="1448537"/>
            <a:chOff x="3651225" y="2815338"/>
            <a:chExt cx="6165900" cy="1448537"/>
          </a:xfrm>
        </p:grpSpPr>
        <p:sp>
          <p:nvSpPr>
            <p:cNvPr id="405" name="Google Shape;405;p34"/>
            <p:cNvSpPr txBox="1"/>
            <p:nvPr/>
          </p:nvSpPr>
          <p:spPr>
            <a:xfrm>
              <a:off x="4815100" y="2815338"/>
              <a:ext cx="410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0" i="0" u="none" strike="noStrike" cap="none">
                  <a:solidFill>
                    <a:schemeClr val="accent1"/>
                  </a:solidFill>
                  <a:latin typeface="IBM Plex Sans KR SemiBold"/>
                  <a:ea typeface="IBM Plex Sans KR SemiBold"/>
                  <a:cs typeface="IBM Plex Sans KR SemiBold"/>
                  <a:sym typeface="IBM Plex Sans KR SemiBold"/>
                </a:rPr>
                <a:t>Sequence Dependent Set-up</a:t>
              </a:r>
              <a:endParaRPr sz="2200" b="0" i="0" u="none" strike="noStrike" cap="none">
                <a:solidFill>
                  <a:schemeClr val="accent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3651225" y="3398975"/>
              <a:ext cx="6165900" cy="864900"/>
            </a:xfrm>
            <a:prstGeom prst="roundRect">
              <a:avLst>
                <a:gd name="adj" fmla="val 16667"/>
              </a:avLst>
            </a:prstGeom>
            <a:solidFill>
              <a:srgbClr val="223150">
                <a:alpha val="7840"/>
              </a:srgbClr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소자 셋업에 따라 모델 생산 순서가 달라지며</a:t>
              </a:r>
              <a:br>
                <a:rPr lang="ko-KR" sz="1600" b="0" i="0" u="none" strike="noStrike" cap="none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</a:br>
              <a:r>
                <a:rPr lang="ko-KR" sz="1600" b="0" i="0" u="none" strike="noStrike" cap="none" dirty="0">
                  <a:solidFill>
                    <a:schemeClr val="dk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생산 소요 시간 및 비용 또한 달라진다.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34"/>
          <p:cNvSpPr/>
          <p:nvPr/>
        </p:nvSpPr>
        <p:spPr>
          <a:xfrm>
            <a:off x="0" y="18473"/>
            <a:ext cx="6096000" cy="16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49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49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49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49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49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49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49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49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IBM Plex Serif Medium" panose="02060603050406000203" pitchFamily="18" charset="0"/>
              <a:sym typeface="Arial"/>
            </a:endParaRPr>
          </a:p>
        </p:txBody>
      </p:sp>
      <p:grpSp>
        <p:nvGrpSpPr>
          <p:cNvPr id="412" name="Google Shape;412;p35"/>
          <p:cNvGrpSpPr/>
          <p:nvPr/>
        </p:nvGrpSpPr>
        <p:grpSpPr>
          <a:xfrm>
            <a:off x="904240" y="2823130"/>
            <a:ext cx="4467900" cy="1188720"/>
            <a:chOff x="904240" y="2823130"/>
            <a:chExt cx="4467900" cy="1188720"/>
          </a:xfrm>
        </p:grpSpPr>
        <p:sp>
          <p:nvSpPr>
            <p:cNvPr id="413" name="Google Shape;413;p35"/>
            <p:cNvSpPr txBox="1"/>
            <p:nvPr/>
          </p:nvSpPr>
          <p:spPr>
            <a:xfrm>
              <a:off x="1647264" y="3105834"/>
              <a:ext cx="3313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ko-KR" sz="3600" b="0" i="0" u="none" strike="noStrike" cap="none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연구 내용</a:t>
              </a:r>
              <a:endParaRPr sz="1400" b="0" i="0" u="none" strike="noStrike" cap="none">
                <a:solidFill>
                  <a:srgbClr val="00000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endParaRPr>
            </a:p>
          </p:txBody>
        </p:sp>
        <p:sp>
          <p:nvSpPr>
            <p:cNvPr id="414" name="Google Shape;414;p35"/>
            <p:cNvSpPr txBox="1"/>
            <p:nvPr/>
          </p:nvSpPr>
          <p:spPr>
            <a:xfrm>
              <a:off x="904240" y="3121223"/>
              <a:ext cx="74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Part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IBM Plex Sans KR Medium"/>
                  <a:ea typeface="IBM Plex Sans KR Medium"/>
                  <a:cs typeface="IBM Plex Sans KR Medium"/>
                  <a:sym typeface="IBM Plex Sans KR Medium"/>
                </a:rPr>
                <a:t> 2,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IBM Plex Serif Medium" panose="02060603050406000203" pitchFamily="18" charset="0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lt1"/>
                </a:solidFill>
                <a:latin typeface="IBM Plex Serif Medium" panose="02060603050406000203" pitchFamily="18" charset="0"/>
                <a:sym typeface="Arial"/>
              </a:endParaRPr>
            </a:p>
          </p:txBody>
        </p:sp>
        <p:cxnSp>
          <p:nvCxnSpPr>
            <p:cNvPr id="415" name="Google Shape;415;p35"/>
            <p:cNvCxnSpPr/>
            <p:nvPr/>
          </p:nvCxnSpPr>
          <p:spPr>
            <a:xfrm>
              <a:off x="904240" y="2823130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6" name="Google Shape;416;p35"/>
            <p:cNvCxnSpPr/>
            <p:nvPr/>
          </p:nvCxnSpPr>
          <p:spPr>
            <a:xfrm>
              <a:off x="904240" y="4011850"/>
              <a:ext cx="4467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rgbClr val="000000"/>
      </a:dk1>
      <a:lt1>
        <a:srgbClr val="FFFFFF"/>
      </a:lt1>
      <a:dk2>
        <a:srgbClr val="515A71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D3D6DC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2000907">
      <a:dk1>
        <a:srgbClr val="000000"/>
      </a:dk1>
      <a:lt1>
        <a:srgbClr val="FFFFFF"/>
      </a:lt1>
      <a:dk2>
        <a:srgbClr val="515A71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D3D6DC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1590</Words>
  <Application>Microsoft Macintosh PowerPoint</Application>
  <PresentationFormat>와이드스크린</PresentationFormat>
  <Paragraphs>394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Malgun Gothic</vt:lpstr>
      <vt:lpstr>IBM Plex Sans KR</vt:lpstr>
      <vt:lpstr>IBM Plex Sans KR SemiBold</vt:lpstr>
      <vt:lpstr>Wingdings</vt:lpstr>
      <vt:lpstr>IBM Plex Serif Medium</vt:lpstr>
      <vt:lpstr>Arial</vt:lpstr>
      <vt:lpstr>IBM Plex Sans KR Medium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가룽</dc:creator>
  <cp:lastModifiedBy>민규 오</cp:lastModifiedBy>
  <cp:revision>26</cp:revision>
  <dcterms:modified xsi:type="dcterms:W3CDTF">2023-09-19T11:19:14Z</dcterms:modified>
</cp:coreProperties>
</file>